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5"/>
    <p:restoredTop sz="94631"/>
  </p:normalViewPr>
  <p:slideViewPr>
    <p:cSldViewPr>
      <p:cViewPr>
        <p:scale>
          <a:sx n="125" d="100"/>
          <a:sy n="125" d="100"/>
        </p:scale>
        <p:origin x="1648"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7/4/17</a:t>
            </a:fld>
            <a:endParaRPr lang="en-US"/>
          </a:p>
        </p:txBody>
      </p:sp>
      <p:sp>
        <p:nvSpPr>
          <p:cNvPr id="6" name="Holder 6"/>
          <p:cNvSpPr>
            <a:spLocks noGrp="1"/>
          </p:cNvSpPr>
          <p:nvPr>
            <p:ph type="sldNum" sz="quarter" idx="7"/>
          </p:nvPr>
        </p:nvSpPr>
        <p:spPr/>
        <p:txBody>
          <a:bodyPr lIns="0" tIns="0" rIns="0" bIns="0"/>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Neue"/>
                <a:cs typeface="Helvetica Neue"/>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7/4/17</a:t>
            </a:fld>
            <a:endParaRPr lang="en-US"/>
          </a:p>
        </p:txBody>
      </p:sp>
      <p:sp>
        <p:nvSpPr>
          <p:cNvPr id="6" name="Holder 6"/>
          <p:cNvSpPr>
            <a:spLocks noGrp="1"/>
          </p:cNvSpPr>
          <p:nvPr>
            <p:ph type="sldNum" sz="quarter" idx="7"/>
          </p:nvPr>
        </p:nvSpPr>
        <p:spPr/>
        <p:txBody>
          <a:bodyPr lIns="0" tIns="0" rIns="0" bIns="0"/>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Neue"/>
                <a:cs typeface="Helvetica Neue"/>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7/4/17</a:t>
            </a:fld>
            <a:endParaRPr lang="en-US"/>
          </a:p>
        </p:txBody>
      </p:sp>
      <p:sp>
        <p:nvSpPr>
          <p:cNvPr id="7" name="Holder 7"/>
          <p:cNvSpPr>
            <a:spLocks noGrp="1"/>
          </p:cNvSpPr>
          <p:nvPr>
            <p:ph type="sldNum" sz="quarter" idx="7"/>
          </p:nvPr>
        </p:nvSpPr>
        <p:spPr/>
        <p:txBody>
          <a:bodyPr lIns="0" tIns="0" rIns="0" bIns="0"/>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Neue"/>
                <a:cs typeface="Helvetica Neu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7/4/17</a:t>
            </a:fld>
            <a:endParaRPr lang="en-US"/>
          </a:p>
        </p:txBody>
      </p:sp>
      <p:sp>
        <p:nvSpPr>
          <p:cNvPr id="5" name="Holder 5"/>
          <p:cNvSpPr>
            <a:spLocks noGrp="1"/>
          </p:cNvSpPr>
          <p:nvPr>
            <p:ph type="sldNum" sz="quarter" idx="7"/>
          </p:nvPr>
        </p:nvSpPr>
        <p:spPr/>
        <p:txBody>
          <a:bodyPr lIns="0" tIns="0" rIns="0" bIns="0"/>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7/4/17</a:t>
            </a:fld>
            <a:endParaRPr lang="en-US"/>
          </a:p>
        </p:txBody>
      </p:sp>
      <p:sp>
        <p:nvSpPr>
          <p:cNvPr id="4" name="Holder 4"/>
          <p:cNvSpPr>
            <a:spLocks noGrp="1"/>
          </p:cNvSpPr>
          <p:nvPr>
            <p:ph type="sldNum" sz="quarter" idx="7"/>
          </p:nvPr>
        </p:nvSpPr>
        <p:spPr/>
        <p:txBody>
          <a:bodyPr lIns="0" tIns="0" rIns="0" bIns="0"/>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299" y="779780"/>
            <a:ext cx="7035800" cy="391159"/>
          </a:xfrm>
          <a:prstGeom prst="rect">
            <a:avLst/>
          </a:prstGeom>
        </p:spPr>
        <p:txBody>
          <a:bodyPr wrap="square" lIns="0" tIns="0" rIns="0" bIns="0">
            <a:spAutoFit/>
          </a:bodyPr>
          <a:lstStyle>
            <a:lvl1pPr>
              <a:defRPr sz="2400" b="1" i="0">
                <a:solidFill>
                  <a:schemeClr val="tx1"/>
                </a:solidFill>
                <a:latin typeface="Helvetica Neue"/>
                <a:cs typeface="Helvetica Neue"/>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7/4/17</a:t>
            </a:fld>
            <a:endParaRPr lang="en-US"/>
          </a:p>
        </p:txBody>
      </p:sp>
      <p:sp>
        <p:nvSpPr>
          <p:cNvPr id="6" name="Holder 6"/>
          <p:cNvSpPr>
            <a:spLocks noGrp="1"/>
          </p:cNvSpPr>
          <p:nvPr>
            <p:ph type="sldNum" sz="quarter" idx="7"/>
          </p:nvPr>
        </p:nvSpPr>
        <p:spPr>
          <a:xfrm>
            <a:off x="6998790" y="9599166"/>
            <a:ext cx="405765" cy="127000"/>
          </a:xfrm>
          <a:prstGeom prst="rect">
            <a:avLst/>
          </a:prstGeom>
        </p:spPr>
        <p:txBody>
          <a:bodyPr wrap="square" lIns="0" tIns="0" rIns="0" bIns="0">
            <a:spAutoFit/>
          </a:bodyPr>
          <a:lstStyle>
            <a:lvl1pPr>
              <a:defRPr sz="800" b="0" i="0">
                <a:solidFill>
                  <a:srgbClr val="797979"/>
                </a:solidFill>
                <a:latin typeface="Helvetica"/>
                <a:cs typeface="Helvetica"/>
              </a:defRPr>
            </a:lvl1pPr>
          </a:lstStyle>
          <a:p>
            <a:pPr marL="81280">
              <a:lnSpc>
                <a:spcPts val="875"/>
              </a:lnSpc>
            </a:pPr>
            <a:fld id="{81D60167-4931-47E6-BA6A-407CBD079E47}" type="slidenum">
              <a:rPr dirty="0"/>
              <a:t>‹#›</a:t>
            </a:fld>
            <a:r>
              <a:rPr dirty="0"/>
              <a:t> </a:t>
            </a:r>
            <a:r>
              <a:rPr spc="-5" dirty="0"/>
              <a:t>of</a:t>
            </a:r>
            <a:r>
              <a:rPr spc="-95" dirty="0"/>
              <a:t> </a:t>
            </a:r>
            <a:r>
              <a:rPr dirty="0"/>
              <a:t>28</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ode.university/p/aws-intr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hyperlink" Target="http://docs.aws.amazon.com/AmazonECR/latest/userguide/ECR_GetStarte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304800" y="2667000"/>
            <a:ext cx="7259697" cy="6019800"/>
          </a:xfrm>
          <a:prstGeom prst="rect">
            <a:avLst/>
          </a:prstGeom>
        </p:spPr>
      </p:pic>
      <p:sp>
        <p:nvSpPr>
          <p:cNvPr id="2" name="object 2"/>
          <p:cNvSpPr txBox="1"/>
          <p:nvPr/>
        </p:nvSpPr>
        <p:spPr>
          <a:xfrm>
            <a:off x="306729" y="347043"/>
            <a:ext cx="6398871" cy="1243930"/>
          </a:xfrm>
          <a:prstGeom prst="rect">
            <a:avLst/>
          </a:prstGeom>
        </p:spPr>
        <p:txBody>
          <a:bodyPr vert="horz" wrap="square" lIns="0" tIns="12700" rIns="0" bIns="0" rtlCol="0">
            <a:spAutoFit/>
          </a:bodyPr>
          <a:lstStyle/>
          <a:p>
            <a:pPr marL="12700">
              <a:lnSpc>
                <a:spcPct val="100000"/>
              </a:lnSpc>
              <a:spcBef>
                <a:spcPts val="100"/>
              </a:spcBef>
            </a:pPr>
            <a:r>
              <a:rPr sz="4000" b="1" dirty="0">
                <a:latin typeface="+mj-lt"/>
                <a:cs typeface="Helvetica Neue"/>
              </a:rPr>
              <a:t>Lab </a:t>
            </a:r>
            <a:r>
              <a:rPr lang="en-US" sz="4000" b="1" dirty="0">
                <a:latin typeface="+mj-lt"/>
                <a:cs typeface="Helvetica Neue"/>
              </a:rPr>
              <a:t>2</a:t>
            </a:r>
            <a:r>
              <a:rPr sz="4000" b="1" smtClean="0">
                <a:latin typeface="+mj-lt"/>
                <a:cs typeface="Helvetica Neue"/>
              </a:rPr>
              <a:t>: </a:t>
            </a:r>
            <a:r>
              <a:rPr lang="en-US" sz="4000" b="1" smtClean="0">
                <a:latin typeface="+mj-lt"/>
                <a:cs typeface="Helvetica Neue"/>
              </a:rPr>
              <a:t>Deploying Containers with AWS</a:t>
            </a:r>
            <a:endParaRPr sz="4000" dirty="0">
              <a:latin typeface="+mj-lt"/>
              <a:cs typeface="Helvetica Neue"/>
            </a:endParaRPr>
          </a:p>
        </p:txBody>
      </p:sp>
      <p:sp>
        <p:nvSpPr>
          <p:cNvPr id="6" name="object 5"/>
          <p:cNvSpPr txBox="1"/>
          <p:nvPr/>
        </p:nvSpPr>
        <p:spPr>
          <a:xfrm>
            <a:off x="636801" y="1447800"/>
            <a:ext cx="6794501" cy="8150949"/>
          </a:xfrm>
          <a:prstGeom prst="rect">
            <a:avLst/>
          </a:prstGeom>
        </p:spPr>
        <p:txBody>
          <a:bodyPr vert="horz" wrap="square" lIns="0" tIns="12700" rIns="0" bIns="0" rtlCol="0">
            <a:spAutoFit/>
          </a:bodyPr>
          <a:lstStyle/>
          <a:p>
            <a:pPr marL="12700" algn="ctr">
              <a:lnSpc>
                <a:spcPct val="100000"/>
              </a:lnSpc>
              <a:spcBef>
                <a:spcPts val="100"/>
              </a:spcBef>
            </a:pPr>
            <a:endParaRPr lang="en-US" sz="2400" b="1" i="1" dirty="0">
              <a:solidFill>
                <a:srgbClr val="111111"/>
              </a:solidFill>
              <a:latin typeface="Apple Braille" charset="0"/>
              <a:ea typeface="Apple Braille" charset="0"/>
              <a:cs typeface="Apple Braille" charset="0"/>
            </a:endParaRPr>
          </a:p>
          <a:p>
            <a:pPr marL="12700" algn="ctr">
              <a:lnSpc>
                <a:spcPct val="100000"/>
              </a:lnSpc>
              <a:spcBef>
                <a:spcPts val="100"/>
              </a:spcBef>
            </a:pPr>
            <a:r>
              <a:rPr lang="en-US" sz="2400" b="1" i="1" dirty="0" smtClean="0">
                <a:solidFill>
                  <a:srgbClr val="111111"/>
                </a:solidFill>
                <a:ea typeface="Abadi MT Condensed Extra Bold" charset="0"/>
                <a:cs typeface="Abadi MT Condensed Extra Bold" charset="0"/>
              </a:rPr>
              <a:t>Using EC2 ECS to create container services, and interfacing with ECR as a container registry</a:t>
            </a:r>
            <a:endParaRPr sz="2400" b="1" i="1" dirty="0">
              <a:ea typeface="Abadi MT Condensed Extra Bold" charset="0"/>
              <a:cs typeface="Abadi MT Condensed Extra Bold"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lang="en-US" sz="2400" b="1" i="1" dirty="0" smtClean="0">
              <a:latin typeface="Apple Braille" charset="0"/>
              <a:ea typeface="Apple Braille" charset="0"/>
              <a:cs typeface="Apple Braille" charset="0"/>
            </a:endParaRPr>
          </a:p>
          <a:p>
            <a:pPr algn="ctr">
              <a:lnSpc>
                <a:spcPct val="100000"/>
              </a:lnSpc>
              <a:spcBef>
                <a:spcPts val="35"/>
              </a:spcBef>
            </a:pPr>
            <a:endParaRPr sz="2400" b="1" i="1" dirty="0">
              <a:ea typeface="Apple Braille" charset="0"/>
              <a:cs typeface="Apple Braille" charset="0"/>
            </a:endParaRPr>
          </a:p>
          <a:p>
            <a:pPr marL="12700" algn="ctr">
              <a:lnSpc>
                <a:spcPct val="100000"/>
              </a:lnSpc>
            </a:pPr>
            <a:r>
              <a:rPr sz="2400" b="1" i="1" dirty="0">
                <a:solidFill>
                  <a:srgbClr val="111111"/>
                </a:solidFill>
                <a:ea typeface="Apple Braille" charset="0"/>
                <a:cs typeface="Apple Braille" charset="0"/>
              </a:rPr>
              <a:t>Time to finish: </a:t>
            </a:r>
            <a:r>
              <a:rPr lang="en-US" sz="2400" b="1" i="1" dirty="0" smtClean="0">
                <a:solidFill>
                  <a:srgbClr val="111111"/>
                </a:solidFill>
                <a:ea typeface="Apple Braille" charset="0"/>
                <a:cs typeface="Apple Braille" charset="0"/>
              </a:rPr>
              <a:t>~</a:t>
            </a:r>
            <a:r>
              <a:rPr lang="en-US" sz="2400" b="1" i="1" dirty="0">
                <a:solidFill>
                  <a:srgbClr val="111111"/>
                </a:solidFill>
                <a:ea typeface="Apple Braille" charset="0"/>
                <a:cs typeface="Apple Braille" charset="0"/>
              </a:rPr>
              <a:t>2</a:t>
            </a:r>
            <a:r>
              <a:rPr sz="2400" b="1" i="1" dirty="0" smtClean="0">
                <a:solidFill>
                  <a:srgbClr val="111111"/>
                </a:solidFill>
                <a:ea typeface="Apple Braille" charset="0"/>
                <a:cs typeface="Apple Braille" charset="0"/>
              </a:rPr>
              <a:t>5 min</a:t>
            </a:r>
            <a:endParaRPr sz="2400" b="1" i="1" dirty="0">
              <a:ea typeface="Apple Braille" charset="0"/>
              <a:cs typeface="Apple Braille" charset="0"/>
            </a:endParaRPr>
          </a:p>
        </p:txBody>
      </p:sp>
      <p:sp>
        <p:nvSpPr>
          <p:cNvPr id="7" name="object 6"/>
          <p:cNvSpPr txBox="1">
            <a:spLocks noGrp="1"/>
          </p:cNvSpPr>
          <p:nvPr>
            <p:ph type="sldNum" sz="quarter" idx="7"/>
          </p:nvPr>
        </p:nvSpPr>
        <p:spPr>
          <a:xfrm>
            <a:off x="7025537" y="10704066"/>
            <a:ext cx="405765" cy="127000"/>
          </a:xfrm>
          <a:prstGeom prst="rect">
            <a:avLst/>
          </a:prstGeom>
        </p:spPr>
        <p:txBody>
          <a:bodyPr vert="horz" wrap="square" lIns="0" tIns="0" rIns="0" bIns="0" rtlCol="0">
            <a:spAutoFit/>
          </a:bodyPr>
          <a:lstStyle/>
          <a:p>
            <a:pPr marL="81280">
              <a:lnSpc>
                <a:spcPts val="875"/>
              </a:lnSpc>
            </a:pPr>
            <a:fld id="{81D60167-4931-47E6-BA6A-407CBD079E47}" type="slidenum">
              <a:rPr dirty="0"/>
              <a:t>1</a:t>
            </a:fld>
            <a:r>
              <a:rPr dirty="0"/>
              <a:t> </a:t>
            </a:r>
            <a:r>
              <a:rPr spc="-5" dirty="0"/>
              <a:t>of</a:t>
            </a:r>
            <a:r>
              <a:rPr spc="-95" dirty="0"/>
              <a:t> </a:t>
            </a:r>
            <a:r>
              <a:rPr dirty="0"/>
              <a:t>15</a:t>
            </a:r>
          </a:p>
        </p:txBody>
      </p:sp>
    </p:spTree>
    <p:extLst>
      <p:ext uri="{BB962C8B-B14F-4D97-AF65-F5344CB8AC3E}">
        <p14:creationId xmlns:p14="http://schemas.microsoft.com/office/powerpoint/2010/main" val="250305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0451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11490" y="9599166"/>
            <a:ext cx="393065" cy="127000"/>
          </a:xfrm>
          <a:prstGeom prst="rect">
            <a:avLst/>
          </a:prstGeom>
        </p:spPr>
        <p:txBody>
          <a:bodyPr vert="horz" wrap="square" lIns="0" tIns="0" rIns="0" bIns="0" rtlCol="0">
            <a:spAutoFit/>
          </a:bodyPr>
          <a:lstStyle/>
          <a:p>
            <a:pPr marL="12700">
              <a:lnSpc>
                <a:spcPts val="875"/>
              </a:lnSpc>
            </a:pPr>
            <a:r>
              <a:rPr sz="800" spc="-5" dirty="0">
                <a:solidFill>
                  <a:srgbClr val="797979"/>
                </a:solidFill>
                <a:latin typeface="Helvetica"/>
                <a:cs typeface="Helvetica"/>
              </a:rPr>
              <a:t>10 of</a:t>
            </a:r>
            <a:r>
              <a:rPr sz="800" spc="-85" dirty="0">
                <a:solidFill>
                  <a:srgbClr val="797979"/>
                </a:solidFill>
                <a:latin typeface="Helvetica"/>
                <a:cs typeface="Helvetica"/>
              </a:rPr>
              <a:t> </a:t>
            </a:r>
            <a:r>
              <a:rPr sz="800" dirty="0">
                <a:solidFill>
                  <a:srgbClr val="797979"/>
                </a:solidFill>
                <a:latin typeface="Helvetica"/>
                <a:cs typeface="Helvetica"/>
              </a:rPr>
              <a:t>28</a:t>
            </a:r>
            <a:endParaRPr sz="800">
              <a:latin typeface="Helvetica"/>
              <a:cs typeface="Helveti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4258945" cy="391160"/>
          </a:xfrm>
          <a:prstGeom prst="rect">
            <a:avLst/>
          </a:prstGeom>
        </p:spPr>
        <p:txBody>
          <a:bodyPr vert="horz" wrap="square" lIns="0" tIns="12700" rIns="0" bIns="0" rtlCol="0">
            <a:spAutoFit/>
          </a:bodyPr>
          <a:lstStyle/>
          <a:p>
            <a:pPr marL="12700">
              <a:lnSpc>
                <a:spcPct val="100000"/>
              </a:lnSpc>
              <a:spcBef>
                <a:spcPts val="100"/>
              </a:spcBef>
            </a:pPr>
            <a:r>
              <a:rPr dirty="0"/>
              <a:t>2. </a:t>
            </a:r>
            <a:r>
              <a:rPr spc="-10" dirty="0"/>
              <a:t>Create </a:t>
            </a:r>
            <a:r>
              <a:rPr dirty="0"/>
              <a:t>new </a:t>
            </a:r>
            <a:r>
              <a:rPr spc="-70" dirty="0"/>
              <a:t>Task</a:t>
            </a:r>
            <a:r>
              <a:rPr spc="-20" dirty="0"/>
              <a:t> </a:t>
            </a:r>
            <a:r>
              <a:rPr dirty="0"/>
              <a:t>Definition</a:t>
            </a:r>
          </a:p>
        </p:txBody>
      </p:sp>
      <p:sp>
        <p:nvSpPr>
          <p:cNvPr id="4" name="object 4"/>
          <p:cNvSpPr/>
          <p:nvPr/>
        </p:nvSpPr>
        <p:spPr>
          <a:xfrm>
            <a:off x="624839" y="2133601"/>
            <a:ext cx="50800" cy="50800"/>
          </a:xfrm>
          <a:custGeom>
            <a:avLst/>
            <a:gdLst/>
            <a:ahLst/>
            <a:cxnLst/>
            <a:rect l="l" t="t" r="r" b="b"/>
            <a:pathLst>
              <a:path w="50800" h="50800">
                <a:moveTo>
                  <a:pt x="25400" y="50800"/>
                </a:move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lnTo>
                  <a:pt x="48803" y="35288"/>
                </a:lnTo>
                <a:lnTo>
                  <a:pt x="43360" y="43361"/>
                </a:lnTo>
                <a:lnTo>
                  <a:pt x="35286" y="48804"/>
                </a:lnTo>
                <a:lnTo>
                  <a:pt x="25400" y="50800"/>
                </a:lnTo>
                <a:close/>
              </a:path>
            </a:pathLst>
          </a:custGeom>
          <a:solidFill>
            <a:srgbClr val="303030"/>
          </a:solidFill>
        </p:spPr>
        <p:txBody>
          <a:bodyPr wrap="square" lIns="0" tIns="0" rIns="0" bIns="0" rtlCol="0"/>
          <a:lstStyle/>
          <a:p>
            <a:endParaRPr/>
          </a:p>
        </p:txBody>
      </p:sp>
      <p:sp>
        <p:nvSpPr>
          <p:cNvPr id="5" name="object 5"/>
          <p:cNvSpPr/>
          <p:nvPr/>
        </p:nvSpPr>
        <p:spPr>
          <a:xfrm>
            <a:off x="624839" y="2133601"/>
            <a:ext cx="50800" cy="50800"/>
          </a:xfrm>
          <a:custGeom>
            <a:avLst/>
            <a:gdLst/>
            <a:ahLst/>
            <a:cxnLst/>
            <a:rect l="l" t="t" r="r" b="b"/>
            <a:pathLst>
              <a:path w="50800" h="50800">
                <a:moveTo>
                  <a:pt x="50800" y="25400"/>
                </a:moveTo>
                <a:lnTo>
                  <a:pt x="48803" y="35288"/>
                </a:lnTo>
                <a:lnTo>
                  <a:pt x="43360" y="43361"/>
                </a:lnTo>
                <a:lnTo>
                  <a:pt x="35286" y="48804"/>
                </a:lnTo>
                <a:lnTo>
                  <a:pt x="25400" y="50800"/>
                </a:ln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close/>
              </a:path>
            </a:pathLst>
          </a:custGeom>
          <a:ln w="10160">
            <a:solidFill>
              <a:srgbClr val="303030"/>
            </a:solidFill>
          </a:ln>
        </p:spPr>
        <p:txBody>
          <a:bodyPr wrap="square" lIns="0" tIns="0" rIns="0" bIns="0" rtlCol="0"/>
          <a:lstStyle/>
          <a:p>
            <a:endParaRPr/>
          </a:p>
        </p:txBody>
      </p:sp>
      <p:sp>
        <p:nvSpPr>
          <p:cNvPr id="6" name="object 6"/>
          <p:cNvSpPr/>
          <p:nvPr/>
        </p:nvSpPr>
        <p:spPr>
          <a:xfrm>
            <a:off x="624839" y="2346961"/>
            <a:ext cx="50800" cy="50800"/>
          </a:xfrm>
          <a:custGeom>
            <a:avLst/>
            <a:gdLst/>
            <a:ahLst/>
            <a:cxnLst/>
            <a:rect l="l" t="t" r="r" b="b"/>
            <a:pathLst>
              <a:path w="50800" h="50800">
                <a:moveTo>
                  <a:pt x="25400" y="50800"/>
                </a:move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lnTo>
                  <a:pt x="48803" y="35288"/>
                </a:lnTo>
                <a:lnTo>
                  <a:pt x="43360" y="43361"/>
                </a:lnTo>
                <a:lnTo>
                  <a:pt x="35286" y="48804"/>
                </a:lnTo>
                <a:lnTo>
                  <a:pt x="25400" y="50800"/>
                </a:lnTo>
                <a:close/>
              </a:path>
            </a:pathLst>
          </a:custGeom>
          <a:solidFill>
            <a:srgbClr val="303030"/>
          </a:solidFill>
        </p:spPr>
        <p:txBody>
          <a:bodyPr wrap="square" lIns="0" tIns="0" rIns="0" bIns="0" rtlCol="0"/>
          <a:lstStyle/>
          <a:p>
            <a:endParaRPr/>
          </a:p>
        </p:txBody>
      </p:sp>
      <p:sp>
        <p:nvSpPr>
          <p:cNvPr id="7" name="object 7"/>
          <p:cNvSpPr/>
          <p:nvPr/>
        </p:nvSpPr>
        <p:spPr>
          <a:xfrm>
            <a:off x="624839" y="2346961"/>
            <a:ext cx="50800" cy="50800"/>
          </a:xfrm>
          <a:custGeom>
            <a:avLst/>
            <a:gdLst/>
            <a:ahLst/>
            <a:cxnLst/>
            <a:rect l="l" t="t" r="r" b="b"/>
            <a:pathLst>
              <a:path w="50800" h="50800">
                <a:moveTo>
                  <a:pt x="50800" y="25400"/>
                </a:moveTo>
                <a:lnTo>
                  <a:pt x="48803" y="35288"/>
                </a:lnTo>
                <a:lnTo>
                  <a:pt x="43360" y="43361"/>
                </a:lnTo>
                <a:lnTo>
                  <a:pt x="35286" y="48804"/>
                </a:lnTo>
                <a:lnTo>
                  <a:pt x="25400" y="50800"/>
                </a:ln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close/>
              </a:path>
            </a:pathLst>
          </a:custGeom>
          <a:ln w="10160">
            <a:solidFill>
              <a:srgbClr val="303030"/>
            </a:solidFill>
          </a:ln>
        </p:spPr>
        <p:txBody>
          <a:bodyPr wrap="square" lIns="0" tIns="0" rIns="0" bIns="0" rtlCol="0"/>
          <a:lstStyle/>
          <a:p>
            <a:endParaRPr/>
          </a:p>
        </p:txBody>
      </p:sp>
      <p:sp>
        <p:nvSpPr>
          <p:cNvPr id="8" name="object 8"/>
          <p:cNvSpPr/>
          <p:nvPr/>
        </p:nvSpPr>
        <p:spPr>
          <a:xfrm>
            <a:off x="624839" y="2560321"/>
            <a:ext cx="50800" cy="50800"/>
          </a:xfrm>
          <a:custGeom>
            <a:avLst/>
            <a:gdLst/>
            <a:ahLst/>
            <a:cxnLst/>
            <a:rect l="l" t="t" r="r" b="b"/>
            <a:pathLst>
              <a:path w="50800" h="50800">
                <a:moveTo>
                  <a:pt x="25400" y="50800"/>
                </a:move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lnTo>
                  <a:pt x="48803" y="35288"/>
                </a:lnTo>
                <a:lnTo>
                  <a:pt x="43360" y="43361"/>
                </a:lnTo>
                <a:lnTo>
                  <a:pt x="35286" y="48804"/>
                </a:lnTo>
                <a:lnTo>
                  <a:pt x="25400" y="50800"/>
                </a:lnTo>
                <a:close/>
              </a:path>
            </a:pathLst>
          </a:custGeom>
          <a:solidFill>
            <a:srgbClr val="303030"/>
          </a:solidFill>
        </p:spPr>
        <p:txBody>
          <a:bodyPr wrap="square" lIns="0" tIns="0" rIns="0" bIns="0" rtlCol="0"/>
          <a:lstStyle/>
          <a:p>
            <a:endParaRPr/>
          </a:p>
        </p:txBody>
      </p:sp>
      <p:sp>
        <p:nvSpPr>
          <p:cNvPr id="9" name="object 9"/>
          <p:cNvSpPr/>
          <p:nvPr/>
        </p:nvSpPr>
        <p:spPr>
          <a:xfrm>
            <a:off x="624839" y="2560321"/>
            <a:ext cx="50800" cy="50800"/>
          </a:xfrm>
          <a:custGeom>
            <a:avLst/>
            <a:gdLst/>
            <a:ahLst/>
            <a:cxnLst/>
            <a:rect l="l" t="t" r="r" b="b"/>
            <a:pathLst>
              <a:path w="50800" h="50800">
                <a:moveTo>
                  <a:pt x="50800" y="25400"/>
                </a:moveTo>
                <a:lnTo>
                  <a:pt x="48803" y="35288"/>
                </a:lnTo>
                <a:lnTo>
                  <a:pt x="43360" y="43361"/>
                </a:lnTo>
                <a:lnTo>
                  <a:pt x="35286" y="48804"/>
                </a:lnTo>
                <a:lnTo>
                  <a:pt x="25400" y="50800"/>
                </a:ln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close/>
              </a:path>
            </a:pathLst>
          </a:custGeom>
          <a:ln w="10160">
            <a:solidFill>
              <a:srgbClr val="303030"/>
            </a:solidFill>
          </a:ln>
        </p:spPr>
        <p:txBody>
          <a:bodyPr wrap="square" lIns="0" tIns="0" rIns="0" bIns="0" rtlCol="0"/>
          <a:lstStyle/>
          <a:p>
            <a:endParaRPr/>
          </a:p>
        </p:txBody>
      </p:sp>
      <p:sp>
        <p:nvSpPr>
          <p:cNvPr id="10" name="object 10"/>
          <p:cNvSpPr/>
          <p:nvPr/>
        </p:nvSpPr>
        <p:spPr>
          <a:xfrm>
            <a:off x="624839" y="2773681"/>
            <a:ext cx="50800" cy="50800"/>
          </a:xfrm>
          <a:custGeom>
            <a:avLst/>
            <a:gdLst/>
            <a:ahLst/>
            <a:cxnLst/>
            <a:rect l="l" t="t" r="r" b="b"/>
            <a:pathLst>
              <a:path w="50800" h="50800">
                <a:moveTo>
                  <a:pt x="25400" y="50800"/>
                </a:move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lnTo>
                  <a:pt x="48803" y="35288"/>
                </a:lnTo>
                <a:lnTo>
                  <a:pt x="43360" y="43361"/>
                </a:lnTo>
                <a:lnTo>
                  <a:pt x="35286" y="48804"/>
                </a:lnTo>
                <a:lnTo>
                  <a:pt x="25400" y="50800"/>
                </a:lnTo>
                <a:close/>
              </a:path>
            </a:pathLst>
          </a:custGeom>
          <a:solidFill>
            <a:srgbClr val="303030"/>
          </a:solidFill>
        </p:spPr>
        <p:txBody>
          <a:bodyPr wrap="square" lIns="0" tIns="0" rIns="0" bIns="0" rtlCol="0"/>
          <a:lstStyle/>
          <a:p>
            <a:endParaRPr/>
          </a:p>
        </p:txBody>
      </p:sp>
      <p:sp>
        <p:nvSpPr>
          <p:cNvPr id="11" name="object 11"/>
          <p:cNvSpPr/>
          <p:nvPr/>
        </p:nvSpPr>
        <p:spPr>
          <a:xfrm>
            <a:off x="624839" y="2773681"/>
            <a:ext cx="50800" cy="50800"/>
          </a:xfrm>
          <a:custGeom>
            <a:avLst/>
            <a:gdLst/>
            <a:ahLst/>
            <a:cxnLst/>
            <a:rect l="l" t="t" r="r" b="b"/>
            <a:pathLst>
              <a:path w="50800" h="50800">
                <a:moveTo>
                  <a:pt x="50800" y="25400"/>
                </a:moveTo>
                <a:lnTo>
                  <a:pt x="48803" y="35288"/>
                </a:lnTo>
                <a:lnTo>
                  <a:pt x="43360" y="43361"/>
                </a:lnTo>
                <a:lnTo>
                  <a:pt x="35286" y="48804"/>
                </a:lnTo>
                <a:lnTo>
                  <a:pt x="25400" y="50800"/>
                </a:ln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close/>
              </a:path>
            </a:pathLst>
          </a:custGeom>
          <a:ln w="10160">
            <a:solidFill>
              <a:srgbClr val="303030"/>
            </a:solidFill>
          </a:ln>
        </p:spPr>
        <p:txBody>
          <a:bodyPr wrap="square" lIns="0" tIns="0" rIns="0" bIns="0" rtlCol="0"/>
          <a:lstStyle/>
          <a:p>
            <a:endParaRPr/>
          </a:p>
        </p:txBody>
      </p:sp>
      <p:sp>
        <p:nvSpPr>
          <p:cNvPr id="12" name="object 12"/>
          <p:cNvSpPr/>
          <p:nvPr/>
        </p:nvSpPr>
        <p:spPr>
          <a:xfrm>
            <a:off x="624839" y="2987041"/>
            <a:ext cx="50800" cy="50800"/>
          </a:xfrm>
          <a:custGeom>
            <a:avLst/>
            <a:gdLst/>
            <a:ahLst/>
            <a:cxnLst/>
            <a:rect l="l" t="t" r="r" b="b"/>
            <a:pathLst>
              <a:path w="50800" h="50800">
                <a:moveTo>
                  <a:pt x="25400" y="50800"/>
                </a:move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lnTo>
                  <a:pt x="48803" y="35288"/>
                </a:lnTo>
                <a:lnTo>
                  <a:pt x="43360" y="43361"/>
                </a:lnTo>
                <a:lnTo>
                  <a:pt x="35286" y="48804"/>
                </a:lnTo>
                <a:lnTo>
                  <a:pt x="25400" y="50800"/>
                </a:lnTo>
                <a:close/>
              </a:path>
            </a:pathLst>
          </a:custGeom>
          <a:solidFill>
            <a:srgbClr val="303030"/>
          </a:solidFill>
        </p:spPr>
        <p:txBody>
          <a:bodyPr wrap="square" lIns="0" tIns="0" rIns="0" bIns="0" rtlCol="0"/>
          <a:lstStyle/>
          <a:p>
            <a:endParaRPr/>
          </a:p>
        </p:txBody>
      </p:sp>
      <p:sp>
        <p:nvSpPr>
          <p:cNvPr id="13" name="object 13"/>
          <p:cNvSpPr/>
          <p:nvPr/>
        </p:nvSpPr>
        <p:spPr>
          <a:xfrm>
            <a:off x="624839" y="2987041"/>
            <a:ext cx="50800" cy="50800"/>
          </a:xfrm>
          <a:custGeom>
            <a:avLst/>
            <a:gdLst/>
            <a:ahLst/>
            <a:cxnLst/>
            <a:rect l="l" t="t" r="r" b="b"/>
            <a:pathLst>
              <a:path w="50800" h="50800">
                <a:moveTo>
                  <a:pt x="50800" y="25400"/>
                </a:moveTo>
                <a:lnTo>
                  <a:pt x="48803" y="35288"/>
                </a:lnTo>
                <a:lnTo>
                  <a:pt x="43360" y="43361"/>
                </a:lnTo>
                <a:lnTo>
                  <a:pt x="35286" y="48804"/>
                </a:lnTo>
                <a:lnTo>
                  <a:pt x="25400" y="50800"/>
                </a:lnTo>
                <a:lnTo>
                  <a:pt x="15513" y="48804"/>
                </a:lnTo>
                <a:lnTo>
                  <a:pt x="7439" y="43361"/>
                </a:lnTo>
                <a:lnTo>
                  <a:pt x="1996" y="35288"/>
                </a:lnTo>
                <a:lnTo>
                  <a:pt x="0" y="25400"/>
                </a:lnTo>
                <a:lnTo>
                  <a:pt x="1996" y="15511"/>
                </a:lnTo>
                <a:lnTo>
                  <a:pt x="7439" y="7438"/>
                </a:lnTo>
                <a:lnTo>
                  <a:pt x="15513" y="1995"/>
                </a:lnTo>
                <a:lnTo>
                  <a:pt x="25400" y="0"/>
                </a:lnTo>
                <a:lnTo>
                  <a:pt x="35286" y="1995"/>
                </a:lnTo>
                <a:lnTo>
                  <a:pt x="43360" y="7438"/>
                </a:lnTo>
                <a:lnTo>
                  <a:pt x="48803" y="15511"/>
                </a:lnTo>
                <a:lnTo>
                  <a:pt x="50800" y="25400"/>
                </a:lnTo>
                <a:close/>
              </a:path>
            </a:pathLst>
          </a:custGeom>
          <a:ln w="10160">
            <a:solidFill>
              <a:srgbClr val="303030"/>
            </a:solidFill>
          </a:ln>
        </p:spPr>
        <p:txBody>
          <a:bodyPr wrap="square" lIns="0" tIns="0" rIns="0" bIns="0" rtlCol="0"/>
          <a:lstStyle/>
          <a:p>
            <a:endParaRPr/>
          </a:p>
        </p:txBody>
      </p:sp>
      <p:sp>
        <p:nvSpPr>
          <p:cNvPr id="14" name="object 14"/>
          <p:cNvSpPr txBox="1"/>
          <p:nvPr/>
        </p:nvSpPr>
        <p:spPr>
          <a:xfrm>
            <a:off x="368299" y="1379219"/>
            <a:ext cx="6975475" cy="2331720"/>
          </a:xfrm>
          <a:prstGeom prst="rect">
            <a:avLst/>
          </a:prstGeom>
        </p:spPr>
        <p:txBody>
          <a:bodyPr vert="horz" wrap="square" lIns="0" tIns="12700" rIns="0" bIns="0" rtlCol="0">
            <a:spAutoFit/>
          </a:bodyPr>
          <a:lstStyle/>
          <a:p>
            <a:pPr marL="12700" marR="210820">
              <a:lnSpc>
                <a:spcPct val="116700"/>
              </a:lnSpc>
              <a:spcBef>
                <a:spcPts val="100"/>
              </a:spcBef>
            </a:pPr>
            <a:r>
              <a:rPr sz="1200" spc="-30" dirty="0">
                <a:solidFill>
                  <a:srgbClr val="111111"/>
                </a:solidFill>
                <a:latin typeface="Helvetica Neue"/>
                <a:cs typeface="Helvetica Neue"/>
              </a:rPr>
              <a:t>Tasks </a:t>
            </a:r>
            <a:r>
              <a:rPr sz="1200" spc="-10" dirty="0">
                <a:solidFill>
                  <a:srgbClr val="111111"/>
                </a:solidFill>
                <a:latin typeface="Helvetica Neue"/>
                <a:cs typeface="Helvetica Neue"/>
              </a:rPr>
              <a:t>are </a:t>
            </a:r>
            <a:r>
              <a:rPr sz="1200" dirty="0">
                <a:solidFill>
                  <a:srgbClr val="111111"/>
                </a:solidFill>
                <a:latin typeface="Helvetica Neue"/>
                <a:cs typeface="Helvetica Neue"/>
              </a:rPr>
              <a:t>like run commands in docker CLI </a:t>
            </a:r>
            <a:r>
              <a:rPr sz="1200" spc="-5" dirty="0">
                <a:solidFill>
                  <a:srgbClr val="111111"/>
                </a:solidFill>
                <a:latin typeface="Helvetica Neue"/>
                <a:cs typeface="Helvetica Neue"/>
              </a:rPr>
              <a:t>(</a:t>
            </a:r>
            <a:r>
              <a:rPr sz="1200" spc="-5" dirty="0">
                <a:solidFill>
                  <a:srgbClr val="111111"/>
                </a:solidFill>
                <a:latin typeface="Courier"/>
                <a:cs typeface="Courier"/>
              </a:rPr>
              <a:t>docker </a:t>
            </a:r>
            <a:r>
              <a:rPr sz="1200" dirty="0">
                <a:solidFill>
                  <a:srgbClr val="111111"/>
                </a:solidFill>
                <a:latin typeface="Courier"/>
                <a:cs typeface="Courier"/>
              </a:rPr>
              <a:t>run</a:t>
            </a:r>
            <a:r>
              <a:rPr sz="1200" dirty="0">
                <a:solidFill>
                  <a:srgbClr val="111111"/>
                </a:solidFill>
                <a:latin typeface="Helvetica Neue"/>
                <a:cs typeface="Helvetica Neue"/>
              </a:rPr>
              <a:t>) but for multiple containers. </a:t>
            </a:r>
            <a:r>
              <a:rPr sz="1200" spc="-20" dirty="0">
                <a:solidFill>
                  <a:srgbClr val="111111"/>
                </a:solidFill>
                <a:latin typeface="Helvetica Neue"/>
                <a:cs typeface="Helvetica Neue"/>
              </a:rPr>
              <a:t>Typical </a:t>
            </a:r>
            <a:r>
              <a:rPr sz="1200" dirty="0">
                <a:solidFill>
                  <a:srgbClr val="111111"/>
                </a:solidFill>
                <a:latin typeface="Helvetica Neue"/>
                <a:cs typeface="Helvetica Neue"/>
              </a:rPr>
              <a:t>tasks  define:</a:t>
            </a:r>
            <a:endParaRPr sz="1200">
              <a:latin typeface="Helvetica Neue"/>
              <a:cs typeface="Helvetica Neue"/>
            </a:endParaRPr>
          </a:p>
          <a:p>
            <a:pPr>
              <a:lnSpc>
                <a:spcPct val="100000"/>
              </a:lnSpc>
              <a:spcBef>
                <a:spcPts val="45"/>
              </a:spcBef>
            </a:pPr>
            <a:endParaRPr sz="1350">
              <a:latin typeface="Times New Roman"/>
              <a:cs typeface="Times New Roman"/>
            </a:endParaRPr>
          </a:p>
          <a:p>
            <a:pPr marL="419100" marR="4888865">
              <a:lnSpc>
                <a:spcPct val="116700"/>
              </a:lnSpc>
            </a:pPr>
            <a:r>
              <a:rPr sz="1200" dirty="0">
                <a:solidFill>
                  <a:srgbClr val="303030"/>
                </a:solidFill>
                <a:latin typeface="Helvetica Neue"/>
                <a:cs typeface="Helvetica Neue"/>
              </a:rPr>
              <a:t>Container images</a:t>
            </a:r>
            <a:r>
              <a:rPr sz="1200" spc="-70" dirty="0">
                <a:solidFill>
                  <a:srgbClr val="303030"/>
                </a:solidFill>
                <a:latin typeface="Helvetica Neue"/>
                <a:cs typeface="Helvetica Neue"/>
              </a:rPr>
              <a:t> </a:t>
            </a:r>
            <a:r>
              <a:rPr sz="1200" dirty="0">
                <a:solidFill>
                  <a:srgbClr val="303030"/>
                </a:solidFill>
                <a:latin typeface="Helvetica Neue"/>
                <a:cs typeface="Helvetica Neue"/>
              </a:rPr>
              <a:t>to</a:t>
            </a:r>
            <a:r>
              <a:rPr sz="1200" spc="-35" dirty="0">
                <a:solidFill>
                  <a:srgbClr val="303030"/>
                </a:solidFill>
                <a:latin typeface="Helvetica Neue"/>
                <a:cs typeface="Helvetica Neue"/>
              </a:rPr>
              <a:t> </a:t>
            </a:r>
            <a:r>
              <a:rPr sz="1200" dirty="0">
                <a:solidFill>
                  <a:srgbClr val="303030"/>
                </a:solidFill>
                <a:latin typeface="Helvetica Neue"/>
                <a:cs typeface="Helvetica Neue"/>
              </a:rPr>
              <a:t>use  </a:t>
            </a:r>
            <a:r>
              <a:rPr sz="1200" spc="-10" dirty="0">
                <a:solidFill>
                  <a:srgbClr val="303030"/>
                </a:solidFill>
                <a:latin typeface="Helvetica Neue"/>
                <a:cs typeface="Helvetica Neue"/>
              </a:rPr>
              <a:t>Volumes </a:t>
            </a:r>
            <a:r>
              <a:rPr sz="1200" dirty="0">
                <a:solidFill>
                  <a:srgbClr val="303030"/>
                </a:solidFill>
                <a:latin typeface="Helvetica Neue"/>
                <a:cs typeface="Helvetica Neue"/>
              </a:rPr>
              <a:t>if any  Networks</a:t>
            </a:r>
            <a:endParaRPr sz="1200">
              <a:latin typeface="Helvetica Neue"/>
              <a:cs typeface="Helvetica Neue"/>
            </a:endParaRPr>
          </a:p>
          <a:p>
            <a:pPr marL="419100" marR="5047615">
              <a:lnSpc>
                <a:spcPct val="116700"/>
              </a:lnSpc>
            </a:pPr>
            <a:r>
              <a:rPr sz="1200" spc="-5" dirty="0">
                <a:solidFill>
                  <a:srgbClr val="303030"/>
                </a:solidFill>
                <a:latin typeface="Helvetica Neue"/>
                <a:cs typeface="Helvetica Neue"/>
              </a:rPr>
              <a:t>Environment</a:t>
            </a:r>
            <a:r>
              <a:rPr sz="1200" spc="-70" dirty="0">
                <a:solidFill>
                  <a:srgbClr val="303030"/>
                </a:solidFill>
                <a:latin typeface="Helvetica Neue"/>
                <a:cs typeface="Helvetica Neue"/>
              </a:rPr>
              <a:t> </a:t>
            </a:r>
            <a:r>
              <a:rPr sz="1200" dirty="0">
                <a:solidFill>
                  <a:srgbClr val="303030"/>
                </a:solidFill>
                <a:latin typeface="Helvetica Neue"/>
                <a:cs typeface="Helvetica Neue"/>
              </a:rPr>
              <a:t>variables  Port</a:t>
            </a:r>
            <a:r>
              <a:rPr sz="1200" spc="-100" dirty="0">
                <a:solidFill>
                  <a:srgbClr val="303030"/>
                </a:solidFill>
                <a:latin typeface="Helvetica Neue"/>
                <a:cs typeface="Helvetica Neue"/>
              </a:rPr>
              <a:t> </a:t>
            </a:r>
            <a:r>
              <a:rPr sz="1200" dirty="0">
                <a:solidFill>
                  <a:srgbClr val="303030"/>
                </a:solidFill>
                <a:latin typeface="Helvetica Neue"/>
                <a:cs typeface="Helvetica Neue"/>
              </a:rPr>
              <a:t>mappings</a:t>
            </a:r>
            <a:endParaRPr sz="1200">
              <a:latin typeface="Helvetica Neue"/>
              <a:cs typeface="Helvetica Neue"/>
            </a:endParaRPr>
          </a:p>
          <a:p>
            <a:pPr>
              <a:lnSpc>
                <a:spcPct val="100000"/>
              </a:lnSpc>
              <a:spcBef>
                <a:spcPts val="50"/>
              </a:spcBef>
            </a:pPr>
            <a:endParaRPr sz="1350">
              <a:latin typeface="Times New Roman"/>
              <a:cs typeface="Times New Roman"/>
            </a:endParaRPr>
          </a:p>
          <a:p>
            <a:pPr marL="12700" marR="5080">
              <a:lnSpc>
                <a:spcPct val="111100"/>
              </a:lnSpc>
            </a:pPr>
            <a:r>
              <a:rPr sz="1200" dirty="0">
                <a:solidFill>
                  <a:srgbClr val="111111"/>
                </a:solidFill>
                <a:latin typeface="Helvetica Neue"/>
                <a:cs typeface="Helvetica Neue"/>
              </a:rPr>
              <a:t>Go to the </a:t>
            </a:r>
            <a:r>
              <a:rPr sz="1200" spc="-35" dirty="0">
                <a:solidFill>
                  <a:srgbClr val="111111"/>
                </a:solidFill>
                <a:latin typeface="Helvetica Neue"/>
                <a:cs typeface="Helvetica Neue"/>
              </a:rPr>
              <a:t>Task </a:t>
            </a:r>
            <a:r>
              <a:rPr sz="1200" dirty="0">
                <a:solidFill>
                  <a:srgbClr val="111111"/>
                </a:solidFill>
                <a:latin typeface="Helvetica Neue"/>
                <a:cs typeface="Helvetica Neue"/>
              </a:rPr>
              <a:t>Definitions in EC2 ECS and as you might guess, </a:t>
            </a:r>
            <a:r>
              <a:rPr sz="1200" spc="-5" dirty="0">
                <a:solidFill>
                  <a:srgbClr val="111111"/>
                </a:solidFill>
                <a:latin typeface="Helvetica Neue"/>
                <a:cs typeface="Helvetica Neue"/>
              </a:rPr>
              <a:t>press </a:t>
            </a:r>
            <a:r>
              <a:rPr sz="1200" dirty="0">
                <a:solidFill>
                  <a:srgbClr val="111111"/>
                </a:solidFill>
                <a:latin typeface="Helvetica Neue"/>
                <a:cs typeface="Helvetica Neue"/>
              </a:rPr>
              <a:t>on the button which says</a:t>
            </a:r>
            <a:r>
              <a:rPr sz="1200" spc="-50" dirty="0">
                <a:solidFill>
                  <a:srgbClr val="111111"/>
                </a:solidFill>
                <a:latin typeface="Helvetica Neue"/>
                <a:cs typeface="Helvetica Neue"/>
              </a:rPr>
              <a:t> </a:t>
            </a:r>
            <a:r>
              <a:rPr sz="1200" i="1" spc="-5" dirty="0">
                <a:solidFill>
                  <a:srgbClr val="111111"/>
                </a:solidFill>
                <a:latin typeface="Helvetica Neue"/>
                <a:cs typeface="Helvetica Neue"/>
              </a:rPr>
              <a:t>Create  </a:t>
            </a:r>
            <a:r>
              <a:rPr sz="1200" i="1" dirty="0">
                <a:solidFill>
                  <a:srgbClr val="111111"/>
                </a:solidFill>
                <a:latin typeface="Helvetica Neue"/>
                <a:cs typeface="Helvetica Neue"/>
              </a:rPr>
              <a:t>new </a:t>
            </a:r>
            <a:r>
              <a:rPr sz="1200" i="1" spc="-35" dirty="0">
                <a:solidFill>
                  <a:srgbClr val="111111"/>
                </a:solidFill>
                <a:latin typeface="Helvetica Neue"/>
                <a:cs typeface="Helvetica Neue"/>
              </a:rPr>
              <a:t>Task</a:t>
            </a:r>
            <a:r>
              <a:rPr sz="1200" i="1" spc="-95" dirty="0">
                <a:solidFill>
                  <a:srgbClr val="111111"/>
                </a:solidFill>
                <a:latin typeface="Helvetica Neue"/>
                <a:cs typeface="Helvetica Neue"/>
              </a:rPr>
              <a:t> </a:t>
            </a:r>
            <a:r>
              <a:rPr sz="1200" i="1" dirty="0">
                <a:solidFill>
                  <a:srgbClr val="111111"/>
                </a:solidFill>
                <a:latin typeface="Helvetica Neue"/>
                <a:cs typeface="Helvetica Neue"/>
              </a:rPr>
              <a:t>Definition</a:t>
            </a:r>
            <a:r>
              <a:rPr sz="1200" dirty="0">
                <a:solidFill>
                  <a:srgbClr val="111111"/>
                </a:solidFill>
                <a:latin typeface="Helvetica Neue"/>
                <a:cs typeface="Helvetica Neue"/>
              </a:rPr>
              <a:t>:</a:t>
            </a:r>
            <a:endParaRPr sz="1200">
              <a:latin typeface="Helvetica Neue"/>
              <a:cs typeface="Helvetica Neue"/>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11</a:t>
            </a:fld>
            <a:r>
              <a:rPr dirty="0"/>
              <a:t> </a:t>
            </a:r>
            <a:r>
              <a:rPr spc="-5" dirty="0"/>
              <a:t>of</a:t>
            </a:r>
            <a:r>
              <a:rPr spc="-95" dirty="0"/>
              <a:t> </a:t>
            </a:r>
            <a:r>
              <a:rPr dirty="0"/>
              <a:t>28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0451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058659"/>
            <a:ext cx="3906520" cy="306070"/>
          </a:xfrm>
          <a:prstGeom prst="rect">
            <a:avLst/>
          </a:prstGeom>
        </p:spPr>
        <p:txBody>
          <a:bodyPr vert="horz" wrap="square" lIns="0" tIns="17780" rIns="0" bIns="0" rtlCol="0">
            <a:spAutoFit/>
          </a:bodyPr>
          <a:lstStyle/>
          <a:p>
            <a:pPr marL="12700">
              <a:lnSpc>
                <a:spcPct val="100000"/>
              </a:lnSpc>
              <a:spcBef>
                <a:spcPts val="140"/>
              </a:spcBef>
            </a:pPr>
            <a:r>
              <a:rPr sz="1800" b="1" spc="15" dirty="0">
                <a:solidFill>
                  <a:srgbClr val="111111"/>
                </a:solidFill>
                <a:latin typeface="Helvetica Neue"/>
                <a:cs typeface="Helvetica Neue"/>
              </a:rPr>
              <a:t>Main </a:t>
            </a:r>
            <a:r>
              <a:rPr sz="1800" b="1" spc="-30" dirty="0">
                <a:solidFill>
                  <a:srgbClr val="111111"/>
                </a:solidFill>
                <a:latin typeface="Helvetica Neue"/>
                <a:cs typeface="Helvetica Neue"/>
              </a:rPr>
              <a:t>Task </a:t>
            </a:r>
            <a:r>
              <a:rPr sz="1800" b="1" spc="10" dirty="0">
                <a:solidFill>
                  <a:srgbClr val="111111"/>
                </a:solidFill>
                <a:latin typeface="Helvetica Neue"/>
                <a:cs typeface="Helvetica Neue"/>
              </a:rPr>
              <a:t>settings for </a:t>
            </a:r>
            <a:r>
              <a:rPr sz="1800" b="1" spc="15" dirty="0">
                <a:solidFill>
                  <a:srgbClr val="111111"/>
                </a:solidFill>
                <a:latin typeface="Helvetica Neue"/>
                <a:cs typeface="Helvetica Neue"/>
              </a:rPr>
              <a:t>the</a:t>
            </a:r>
            <a:r>
              <a:rPr sz="1800" b="1" spc="5" dirty="0">
                <a:solidFill>
                  <a:srgbClr val="111111"/>
                </a:solidFill>
                <a:latin typeface="Helvetica Neue"/>
                <a:cs typeface="Helvetica Neue"/>
              </a:rPr>
              <a:t> </a:t>
            </a:r>
            <a:r>
              <a:rPr sz="1800" b="1" spc="15" dirty="0">
                <a:solidFill>
                  <a:srgbClr val="111111"/>
                </a:solidFill>
                <a:latin typeface="Helvetica Neue"/>
                <a:cs typeface="Helvetica Neue"/>
              </a:rPr>
              <a:t>example</a:t>
            </a:r>
            <a:endParaRPr sz="1800">
              <a:latin typeface="Helvetica Neue"/>
              <a:cs typeface="Helvetica Neue"/>
            </a:endParaRPr>
          </a:p>
        </p:txBody>
      </p:sp>
      <p:sp>
        <p:nvSpPr>
          <p:cNvPr id="5" name="object 5"/>
          <p:cNvSpPr/>
          <p:nvPr/>
        </p:nvSpPr>
        <p:spPr>
          <a:xfrm>
            <a:off x="624839" y="8300721"/>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6" name="object 6"/>
          <p:cNvSpPr/>
          <p:nvPr/>
        </p:nvSpPr>
        <p:spPr>
          <a:xfrm>
            <a:off x="624839" y="8300721"/>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7" name="object 7"/>
          <p:cNvSpPr/>
          <p:nvPr/>
        </p:nvSpPr>
        <p:spPr>
          <a:xfrm>
            <a:off x="624839" y="8524241"/>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8" name="object 8"/>
          <p:cNvSpPr/>
          <p:nvPr/>
        </p:nvSpPr>
        <p:spPr>
          <a:xfrm>
            <a:off x="624839" y="8524241"/>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9" name="object 9"/>
          <p:cNvSpPr/>
          <p:nvPr/>
        </p:nvSpPr>
        <p:spPr>
          <a:xfrm>
            <a:off x="624839" y="8737601"/>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10" name="object 10"/>
          <p:cNvSpPr/>
          <p:nvPr/>
        </p:nvSpPr>
        <p:spPr>
          <a:xfrm>
            <a:off x="624839" y="8737601"/>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1" name="object 11"/>
          <p:cNvSpPr/>
          <p:nvPr/>
        </p:nvSpPr>
        <p:spPr>
          <a:xfrm>
            <a:off x="624839" y="8950961"/>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12" name="object 12"/>
          <p:cNvSpPr/>
          <p:nvPr/>
        </p:nvSpPr>
        <p:spPr>
          <a:xfrm>
            <a:off x="624839" y="8950961"/>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3" name="object 13"/>
          <p:cNvSpPr txBox="1"/>
          <p:nvPr/>
        </p:nvSpPr>
        <p:spPr>
          <a:xfrm>
            <a:off x="368299" y="7566659"/>
            <a:ext cx="7028815" cy="14986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Use the following settings for the task to make </a:t>
            </a:r>
            <a:r>
              <a:rPr sz="1200" spc="-10" dirty="0">
                <a:solidFill>
                  <a:srgbClr val="111111"/>
                </a:solidFill>
                <a:latin typeface="Helvetica Neue"/>
                <a:cs typeface="Helvetica Neue"/>
              </a:rPr>
              <a:t>sure </a:t>
            </a:r>
            <a:r>
              <a:rPr sz="1200" dirty="0">
                <a:solidFill>
                  <a:srgbClr val="111111"/>
                </a:solidFill>
                <a:latin typeface="Helvetica Neue"/>
                <a:cs typeface="Helvetica Neue"/>
              </a:rPr>
              <a:t>your </a:t>
            </a:r>
            <a:r>
              <a:rPr sz="1200" spc="-5" dirty="0">
                <a:solidFill>
                  <a:srgbClr val="111111"/>
                </a:solidFill>
                <a:latin typeface="Helvetica Neue"/>
                <a:cs typeface="Helvetica Neue"/>
              </a:rPr>
              <a:t>project </a:t>
            </a:r>
            <a:r>
              <a:rPr sz="1200" dirty="0">
                <a:solidFill>
                  <a:srgbClr val="111111"/>
                </a:solidFill>
                <a:latin typeface="Helvetica Neue"/>
                <a:cs typeface="Helvetica Neue"/>
              </a:rPr>
              <a:t>is running (because some other</a:t>
            </a:r>
            <a:r>
              <a:rPr sz="1200" spc="-60" dirty="0">
                <a:solidFill>
                  <a:srgbClr val="111111"/>
                </a:solidFill>
                <a:latin typeface="Helvetica Neue"/>
                <a:cs typeface="Helvetica Neue"/>
              </a:rPr>
              <a:t> </a:t>
            </a:r>
            <a:r>
              <a:rPr sz="1200" dirty="0">
                <a:solidFill>
                  <a:srgbClr val="111111"/>
                </a:solidFill>
                <a:latin typeface="Helvetica Neue"/>
                <a:cs typeface="Helvetica Neue"/>
              </a:rPr>
              <a:t>values  might make the </a:t>
            </a:r>
            <a:r>
              <a:rPr sz="1200" spc="-5" dirty="0">
                <a:solidFill>
                  <a:srgbClr val="111111"/>
                </a:solidFill>
                <a:latin typeface="Helvetica Neue"/>
                <a:cs typeface="Helvetica Neue"/>
              </a:rPr>
              <a:t>project</a:t>
            </a:r>
            <a:r>
              <a:rPr sz="1200" spc="-90" dirty="0">
                <a:solidFill>
                  <a:srgbClr val="111111"/>
                </a:solidFill>
                <a:latin typeface="Helvetica Neue"/>
                <a:cs typeface="Helvetica Neue"/>
              </a:rPr>
              <a:t> </a:t>
            </a:r>
            <a:r>
              <a:rPr sz="1200" dirty="0">
                <a:solidFill>
                  <a:srgbClr val="111111"/>
                </a:solidFill>
                <a:latin typeface="Helvetica Neue"/>
                <a:cs typeface="Helvetica Neue"/>
              </a:rPr>
              <a:t>nonfunctional):</a:t>
            </a:r>
            <a:endParaRPr sz="1200">
              <a:latin typeface="Helvetica Neue"/>
              <a:cs typeface="Helvetica Neue"/>
            </a:endParaRPr>
          </a:p>
          <a:p>
            <a:pPr>
              <a:lnSpc>
                <a:spcPct val="100000"/>
              </a:lnSpc>
              <a:spcBef>
                <a:spcPts val="25"/>
              </a:spcBef>
            </a:pPr>
            <a:endParaRPr sz="1300">
              <a:latin typeface="Times New Roman"/>
              <a:cs typeface="Times New Roman"/>
            </a:endParaRPr>
          </a:p>
          <a:p>
            <a:pPr marL="419100" marR="1295400">
              <a:lnSpc>
                <a:spcPct val="122200"/>
              </a:lnSpc>
            </a:pPr>
            <a:r>
              <a:rPr sz="1200" spc="-45" dirty="0">
                <a:solidFill>
                  <a:srgbClr val="303030"/>
                </a:solidFill>
                <a:latin typeface="Helvetica Neue"/>
                <a:cs typeface="Helvetica Neue"/>
              </a:rPr>
              <a:t>Two</a:t>
            </a:r>
            <a:r>
              <a:rPr sz="1200" spc="-15" dirty="0">
                <a:solidFill>
                  <a:srgbClr val="303030"/>
                </a:solidFill>
                <a:latin typeface="Helvetica Neue"/>
                <a:cs typeface="Helvetica Neue"/>
              </a:rPr>
              <a:t> </a:t>
            </a:r>
            <a:r>
              <a:rPr sz="1200" dirty="0">
                <a:solidFill>
                  <a:srgbClr val="303030"/>
                </a:solidFill>
                <a:latin typeface="Helvetica Neue"/>
                <a:cs typeface="Helvetica Neue"/>
              </a:rPr>
              <a:t>containers:</a:t>
            </a:r>
            <a:r>
              <a:rPr sz="1200" spc="-15" dirty="0">
                <a:solidFill>
                  <a:srgbClr val="303030"/>
                </a:solidFill>
                <a:latin typeface="Helvetica Neue"/>
                <a:cs typeface="Helvetica Neue"/>
              </a:rPr>
              <a:t> </a:t>
            </a:r>
            <a:r>
              <a:rPr sz="1200" dirty="0">
                <a:solidFill>
                  <a:srgbClr val="303030"/>
                </a:solidFill>
                <a:latin typeface="Courier"/>
                <a:cs typeface="Courier"/>
              </a:rPr>
              <a:t>banking-api</a:t>
            </a:r>
            <a:r>
              <a:rPr sz="1200" spc="-405" dirty="0">
                <a:solidFill>
                  <a:srgbClr val="303030"/>
                </a:solidFill>
                <a:latin typeface="Courier"/>
                <a:cs typeface="Courier"/>
              </a:rPr>
              <a:t> </a:t>
            </a:r>
            <a:r>
              <a:rPr sz="1200" dirty="0">
                <a:solidFill>
                  <a:srgbClr val="303030"/>
                </a:solidFill>
                <a:latin typeface="Helvetica Neue"/>
                <a:cs typeface="Helvetica Neue"/>
              </a:rPr>
              <a:t>(private</a:t>
            </a:r>
            <a:r>
              <a:rPr sz="1200" spc="-15" dirty="0">
                <a:solidFill>
                  <a:srgbClr val="303030"/>
                </a:solidFill>
                <a:latin typeface="Helvetica Neue"/>
                <a:cs typeface="Helvetica Neue"/>
              </a:rPr>
              <a:t> </a:t>
            </a:r>
            <a:r>
              <a:rPr sz="1200" spc="-10" dirty="0">
                <a:solidFill>
                  <a:srgbClr val="303030"/>
                </a:solidFill>
                <a:latin typeface="Helvetica Neue"/>
                <a:cs typeface="Helvetica Neue"/>
              </a:rPr>
              <a:t>AWS</a:t>
            </a:r>
            <a:r>
              <a:rPr sz="1200" spc="-15" dirty="0">
                <a:solidFill>
                  <a:srgbClr val="303030"/>
                </a:solidFill>
                <a:latin typeface="Helvetica Neue"/>
                <a:cs typeface="Helvetica Neue"/>
              </a:rPr>
              <a:t> </a:t>
            </a:r>
            <a:r>
              <a:rPr sz="1200" dirty="0">
                <a:solidFill>
                  <a:srgbClr val="303030"/>
                </a:solidFill>
                <a:latin typeface="Helvetica Neue"/>
                <a:cs typeface="Helvetica Neue"/>
              </a:rPr>
              <a:t>ECR)</a:t>
            </a:r>
            <a:r>
              <a:rPr sz="1200" spc="-15" dirty="0">
                <a:solidFill>
                  <a:srgbClr val="303030"/>
                </a:solidFill>
                <a:latin typeface="Helvetica Neue"/>
                <a:cs typeface="Helvetica Neue"/>
              </a:rPr>
              <a:t> </a:t>
            </a:r>
            <a:r>
              <a:rPr sz="1200" dirty="0">
                <a:solidFill>
                  <a:srgbClr val="303030"/>
                </a:solidFill>
                <a:latin typeface="Helvetica Neue"/>
                <a:cs typeface="Helvetica Neue"/>
              </a:rPr>
              <a:t>and</a:t>
            </a:r>
            <a:r>
              <a:rPr sz="1200" spc="-15" dirty="0">
                <a:solidFill>
                  <a:srgbClr val="303030"/>
                </a:solidFill>
                <a:latin typeface="Helvetica Neue"/>
                <a:cs typeface="Helvetica Neue"/>
              </a:rPr>
              <a:t> </a:t>
            </a:r>
            <a:r>
              <a:rPr sz="1200" dirty="0">
                <a:solidFill>
                  <a:srgbClr val="303030"/>
                </a:solidFill>
                <a:latin typeface="Courier"/>
                <a:cs typeface="Courier"/>
              </a:rPr>
              <a:t>mongodb</a:t>
            </a:r>
            <a:r>
              <a:rPr sz="1200" spc="-405" dirty="0">
                <a:solidFill>
                  <a:srgbClr val="303030"/>
                </a:solidFill>
                <a:latin typeface="Courier"/>
                <a:cs typeface="Courier"/>
              </a:rPr>
              <a:t> </a:t>
            </a:r>
            <a:r>
              <a:rPr sz="1200" dirty="0">
                <a:solidFill>
                  <a:srgbClr val="303030"/>
                </a:solidFill>
                <a:latin typeface="Helvetica Neue"/>
                <a:cs typeface="Helvetica Neue"/>
              </a:rPr>
              <a:t>(docker</a:t>
            </a:r>
            <a:r>
              <a:rPr sz="1200" spc="-15" dirty="0">
                <a:solidFill>
                  <a:srgbClr val="303030"/>
                </a:solidFill>
                <a:latin typeface="Helvetica Neue"/>
                <a:cs typeface="Helvetica Neue"/>
              </a:rPr>
              <a:t> </a:t>
            </a:r>
            <a:r>
              <a:rPr sz="1200" dirty="0">
                <a:solidFill>
                  <a:srgbClr val="303030"/>
                </a:solidFill>
                <a:latin typeface="Helvetica Neue"/>
                <a:cs typeface="Helvetica Neue"/>
              </a:rPr>
              <a:t>hub)  Connect to mongodb via network</a:t>
            </a:r>
            <a:r>
              <a:rPr sz="1200" spc="-100" dirty="0">
                <a:solidFill>
                  <a:srgbClr val="303030"/>
                </a:solidFill>
                <a:latin typeface="Helvetica Neue"/>
                <a:cs typeface="Helvetica Neue"/>
              </a:rPr>
              <a:t> </a:t>
            </a:r>
            <a:r>
              <a:rPr sz="1200" dirty="0">
                <a:solidFill>
                  <a:srgbClr val="303030"/>
                </a:solidFill>
                <a:latin typeface="Helvetica Neue"/>
                <a:cs typeface="Helvetica Neue"/>
              </a:rPr>
              <a:t>alias</a:t>
            </a:r>
            <a:endParaRPr sz="1200">
              <a:latin typeface="Helvetica Neue"/>
              <a:cs typeface="Helvetica Neue"/>
            </a:endParaRPr>
          </a:p>
          <a:p>
            <a:pPr marL="419100" marR="3275965">
              <a:lnSpc>
                <a:spcPct val="116700"/>
              </a:lnSpc>
            </a:pPr>
            <a:r>
              <a:rPr sz="1200" dirty="0">
                <a:solidFill>
                  <a:srgbClr val="303030"/>
                </a:solidFill>
                <a:latin typeface="Helvetica Neue"/>
                <a:cs typeface="Helvetica Neue"/>
              </a:rPr>
              <a:t>Map 80 (host) to 3000 (container) for</a:t>
            </a:r>
            <a:r>
              <a:rPr sz="1200" spc="-100" dirty="0">
                <a:solidFill>
                  <a:srgbClr val="303030"/>
                </a:solidFill>
                <a:latin typeface="Helvetica Neue"/>
                <a:cs typeface="Helvetica Neue"/>
              </a:rPr>
              <a:t> </a:t>
            </a:r>
            <a:r>
              <a:rPr sz="1200" dirty="0">
                <a:solidFill>
                  <a:srgbClr val="303030"/>
                </a:solidFill>
                <a:latin typeface="Helvetica Neue"/>
                <a:cs typeface="Helvetica Neue"/>
              </a:rPr>
              <a:t>banking-api  Set env vars for </a:t>
            </a:r>
            <a:r>
              <a:rPr sz="1200" dirty="0">
                <a:solidFill>
                  <a:srgbClr val="303030"/>
                </a:solidFill>
                <a:latin typeface="Courier"/>
                <a:cs typeface="Courier"/>
              </a:rPr>
              <a:t>NODE_ENV</a:t>
            </a:r>
            <a:r>
              <a:rPr sz="1200" spc="-490" dirty="0">
                <a:solidFill>
                  <a:srgbClr val="303030"/>
                </a:solidFill>
                <a:latin typeface="Courier"/>
                <a:cs typeface="Courier"/>
              </a:rPr>
              <a:t> </a:t>
            </a:r>
            <a:r>
              <a:rPr sz="1200" dirty="0">
                <a:solidFill>
                  <a:srgbClr val="303030"/>
                </a:solidFill>
                <a:latin typeface="Helvetica Neue"/>
                <a:cs typeface="Helvetica Neue"/>
              </a:rPr>
              <a:t>and </a:t>
            </a:r>
            <a:r>
              <a:rPr sz="1200" dirty="0">
                <a:solidFill>
                  <a:srgbClr val="303030"/>
                </a:solidFill>
                <a:latin typeface="Courier"/>
                <a:cs typeface="Courier"/>
              </a:rPr>
              <a:t>DB_URI</a:t>
            </a:r>
            <a:endParaRPr sz="1200">
              <a:latin typeface="Courier"/>
              <a:cs typeface="Courier"/>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12</a:t>
            </a:fld>
            <a:r>
              <a:rPr dirty="0"/>
              <a:t> </a:t>
            </a:r>
            <a:r>
              <a:rPr spc="-5" dirty="0"/>
              <a:t>of</a:t>
            </a:r>
            <a:r>
              <a:rPr spc="-95" dirty="0"/>
              <a:t> </a:t>
            </a:r>
            <a:r>
              <a:rPr dirty="0"/>
              <a:t>28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13</a:t>
            </a:fld>
            <a:r>
              <a:rPr dirty="0"/>
              <a:t> </a:t>
            </a:r>
            <a:r>
              <a:rPr spc="-5" dirty="0"/>
              <a:t>of</a:t>
            </a:r>
            <a:r>
              <a:rPr spc="-95" dirty="0"/>
              <a:t> </a:t>
            </a:r>
            <a:r>
              <a:rPr dirty="0"/>
              <a:t>28</a:t>
            </a:r>
          </a:p>
        </p:txBody>
      </p:sp>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3022600" cy="391160"/>
          </a:xfrm>
          <a:prstGeom prst="rect">
            <a:avLst/>
          </a:prstGeom>
        </p:spPr>
        <p:txBody>
          <a:bodyPr vert="horz" wrap="square" lIns="0" tIns="12700" rIns="0" bIns="0" rtlCol="0">
            <a:spAutoFit/>
          </a:bodyPr>
          <a:lstStyle/>
          <a:p>
            <a:pPr marL="12700">
              <a:lnSpc>
                <a:spcPct val="100000"/>
              </a:lnSpc>
              <a:spcBef>
                <a:spcPts val="100"/>
              </a:spcBef>
            </a:pPr>
            <a:r>
              <a:rPr dirty="0"/>
              <a:t>First</a:t>
            </a:r>
            <a:r>
              <a:rPr spc="-100" dirty="0"/>
              <a:t> </a:t>
            </a:r>
            <a:r>
              <a:rPr dirty="0"/>
              <a:t>container—App</a:t>
            </a:r>
          </a:p>
        </p:txBody>
      </p:sp>
      <p:sp>
        <p:nvSpPr>
          <p:cNvPr id="4" name="object 4"/>
          <p:cNvSpPr txBox="1"/>
          <p:nvPr/>
        </p:nvSpPr>
        <p:spPr>
          <a:xfrm>
            <a:off x="368299" y="1409700"/>
            <a:ext cx="3732529" cy="61468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Enter the name:</a:t>
            </a:r>
            <a:r>
              <a:rPr sz="1200" spc="0" dirty="0">
                <a:solidFill>
                  <a:srgbClr val="111111"/>
                </a:solidFill>
                <a:latin typeface="Helvetica Neue"/>
                <a:cs typeface="Helvetica Neue"/>
              </a:rPr>
              <a:t> </a:t>
            </a:r>
            <a:r>
              <a:rPr sz="1200" spc="-10" dirty="0">
                <a:solidFill>
                  <a:srgbClr val="111111"/>
                </a:solidFill>
                <a:latin typeface="Helvetica Neue"/>
                <a:cs typeface="Helvetica Neue"/>
              </a:rPr>
              <a:t>banking-api-container.</a:t>
            </a:r>
            <a:endParaRPr sz="1200">
              <a:latin typeface="Helvetica Neue"/>
              <a:cs typeface="Helvetica Neue"/>
            </a:endParaRPr>
          </a:p>
          <a:p>
            <a:pPr>
              <a:lnSpc>
                <a:spcPct val="100000"/>
              </a:lnSpc>
              <a:spcBef>
                <a:spcPts val="35"/>
              </a:spcBef>
            </a:pPr>
            <a:endParaRPr sz="1500">
              <a:latin typeface="Times New Roman"/>
              <a:cs typeface="Times New Roman"/>
            </a:endParaRPr>
          </a:p>
          <a:p>
            <a:pPr marL="12700">
              <a:lnSpc>
                <a:spcPct val="100000"/>
              </a:lnSpc>
            </a:pPr>
            <a:r>
              <a:rPr sz="1200" dirty="0">
                <a:solidFill>
                  <a:srgbClr val="111111"/>
                </a:solidFill>
                <a:latin typeface="Helvetica Neue"/>
                <a:cs typeface="Helvetica Neue"/>
              </a:rPr>
              <a:t>Define the image URL (your URL will be </a:t>
            </a:r>
            <a:r>
              <a:rPr sz="1200" spc="-5" dirty="0">
                <a:solidFill>
                  <a:srgbClr val="111111"/>
                </a:solidFill>
                <a:latin typeface="Helvetica Neue"/>
                <a:cs typeface="Helvetica Neue"/>
              </a:rPr>
              <a:t>diﬀerent),</a:t>
            </a:r>
            <a:r>
              <a:rPr sz="1200" spc="-75" dirty="0">
                <a:solidFill>
                  <a:srgbClr val="111111"/>
                </a:solidFill>
                <a:latin typeface="Helvetica Neue"/>
                <a:cs typeface="Helvetica Neue"/>
              </a:rPr>
              <a:t> </a:t>
            </a:r>
            <a:r>
              <a:rPr sz="1200" dirty="0">
                <a:solidFill>
                  <a:srgbClr val="111111"/>
                </a:solidFill>
                <a:latin typeface="Helvetica Neue"/>
                <a:cs typeface="Helvetica Neue"/>
              </a:rPr>
              <a:t>e.g.,</a:t>
            </a:r>
            <a:endParaRPr sz="1200">
              <a:latin typeface="Helvetica Neue"/>
              <a:cs typeface="Helvetica Neue"/>
            </a:endParaRPr>
          </a:p>
        </p:txBody>
      </p:sp>
      <p:sp>
        <p:nvSpPr>
          <p:cNvPr id="5" name="object 5"/>
          <p:cNvSpPr txBox="1"/>
          <p:nvPr/>
        </p:nvSpPr>
        <p:spPr>
          <a:xfrm>
            <a:off x="380999" y="2235200"/>
            <a:ext cx="7010400" cy="230832"/>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smtClean="0">
                <a:solidFill>
                  <a:srgbClr val="FFCD22"/>
                </a:solidFill>
                <a:latin typeface="Courier"/>
                <a:cs typeface="Courier"/>
              </a:rPr>
              <a:t>161599702702</a:t>
            </a:r>
            <a:r>
              <a:rPr sz="1000" spc="15" dirty="0" smtClean="0">
                <a:solidFill>
                  <a:srgbClr val="A082BD"/>
                </a:solidFill>
                <a:latin typeface="Courier"/>
                <a:cs typeface="Courier"/>
              </a:rPr>
              <a:t>.dkr.ecr.us-west-2.amazonaws.com</a:t>
            </a:r>
            <a:r>
              <a:rPr sz="1000" spc="15" dirty="0" smtClean="0">
                <a:solidFill>
                  <a:srgbClr val="E0E2E4"/>
                </a:solidFill>
                <a:latin typeface="Courier"/>
                <a:cs typeface="Courier"/>
              </a:rPr>
              <a:t>/</a:t>
            </a:r>
            <a:r>
              <a:rPr lang="en-US" sz="1000" spc="15" dirty="0" smtClean="0">
                <a:solidFill>
                  <a:srgbClr val="E0E2E4"/>
                </a:solidFill>
                <a:latin typeface="Courier"/>
                <a:cs typeface="Courier"/>
              </a:rPr>
              <a:t>my-container</a:t>
            </a:r>
            <a:r>
              <a:rPr sz="1000" spc="15" dirty="0" smtClean="0">
                <a:solidFill>
                  <a:srgbClr val="E0E2E4"/>
                </a:solidFill>
                <a:latin typeface="Courier"/>
                <a:cs typeface="Courier"/>
              </a:rPr>
              <a:t>-repo:latest</a:t>
            </a:r>
            <a:endParaRPr sz="1000" dirty="0">
              <a:latin typeface="Courier"/>
              <a:cs typeface="Courier"/>
            </a:endParaRPr>
          </a:p>
        </p:txBody>
      </p:sp>
      <p:sp>
        <p:nvSpPr>
          <p:cNvPr id="6" name="object 6"/>
          <p:cNvSpPr txBox="1"/>
          <p:nvPr/>
        </p:nvSpPr>
        <p:spPr>
          <a:xfrm>
            <a:off x="368299" y="2740660"/>
            <a:ext cx="688276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Define host 80 and container 3000 ports in port mappings. Name, image and ports </a:t>
            </a:r>
            <a:r>
              <a:rPr sz="1200" spc="-10" dirty="0">
                <a:solidFill>
                  <a:srgbClr val="111111"/>
                </a:solidFill>
                <a:latin typeface="Helvetica Neue"/>
                <a:cs typeface="Helvetica Neue"/>
              </a:rPr>
              <a:t>are </a:t>
            </a:r>
            <a:r>
              <a:rPr sz="1200" dirty="0">
                <a:solidFill>
                  <a:srgbClr val="111111"/>
                </a:solidFill>
                <a:latin typeface="Helvetica Neue"/>
                <a:cs typeface="Helvetica Neue"/>
              </a:rPr>
              <a:t>shown</a:t>
            </a:r>
            <a:r>
              <a:rPr sz="1200" spc="-85" dirty="0">
                <a:solidFill>
                  <a:srgbClr val="111111"/>
                </a:solidFill>
                <a:latin typeface="Helvetica Neue"/>
                <a:cs typeface="Helvetica Neue"/>
              </a:rPr>
              <a:t> </a:t>
            </a:r>
            <a:r>
              <a:rPr sz="1200" dirty="0">
                <a:solidFill>
                  <a:srgbClr val="111111"/>
                </a:solidFill>
                <a:latin typeface="Helvetica Neue"/>
                <a:cs typeface="Helvetica Neue"/>
              </a:rPr>
              <a:t>below:</a:t>
            </a:r>
            <a:endParaRPr sz="1200">
              <a:latin typeface="Helvetica Neue"/>
              <a:cs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093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302500"/>
            <a:ext cx="40760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111111"/>
                </a:solidFill>
                <a:latin typeface="Helvetica Neue"/>
                <a:cs typeface="Helvetica Neue"/>
              </a:rPr>
              <a:t>Scroll </a:t>
            </a:r>
            <a:r>
              <a:rPr sz="1200" dirty="0">
                <a:solidFill>
                  <a:srgbClr val="111111"/>
                </a:solidFill>
                <a:latin typeface="Helvetica Neue"/>
                <a:cs typeface="Helvetica Neue"/>
              </a:rPr>
              <a:t>down in the same modal view and add Env</a:t>
            </a:r>
            <a:r>
              <a:rPr sz="1200" spc="-60" dirty="0">
                <a:solidFill>
                  <a:srgbClr val="111111"/>
                </a:solidFill>
                <a:latin typeface="Helvetica Neue"/>
                <a:cs typeface="Helvetica Neue"/>
              </a:rPr>
              <a:t> </a:t>
            </a:r>
            <a:r>
              <a:rPr sz="1200" spc="-10" dirty="0">
                <a:solidFill>
                  <a:srgbClr val="111111"/>
                </a:solidFill>
                <a:latin typeface="Helvetica Neue"/>
                <a:cs typeface="Helvetica Neue"/>
              </a:rPr>
              <a:t>Variables:</a:t>
            </a:r>
            <a:endParaRPr sz="1200">
              <a:latin typeface="Helvetica Neue"/>
              <a:cs typeface="Helvetica Neue"/>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14</a:t>
            </a:fld>
            <a:r>
              <a:rPr dirty="0"/>
              <a:t> </a:t>
            </a:r>
            <a:r>
              <a:rPr spc="-5" dirty="0"/>
              <a:t>of</a:t>
            </a:r>
            <a:r>
              <a:rPr spc="-95" dirty="0"/>
              <a:t> </a:t>
            </a:r>
            <a:r>
              <a:rPr dirty="0"/>
              <a:t>28</a:t>
            </a:r>
          </a:p>
        </p:txBody>
      </p:sp>
      <p:sp>
        <p:nvSpPr>
          <p:cNvPr id="5" name="object 5"/>
          <p:cNvSpPr txBox="1"/>
          <p:nvPr/>
        </p:nvSpPr>
        <p:spPr>
          <a:xfrm>
            <a:off x="380999" y="7721600"/>
            <a:ext cx="7010400" cy="497840"/>
          </a:xfrm>
          <a:prstGeom prst="rect">
            <a:avLst/>
          </a:prstGeom>
          <a:solidFill>
            <a:srgbClr val="282B2E"/>
          </a:solidFill>
        </p:spPr>
        <p:txBody>
          <a:bodyPr vert="horz" wrap="square" lIns="0" tIns="45719" rIns="0" bIns="0" rtlCol="0">
            <a:spAutoFit/>
          </a:bodyPr>
          <a:lstStyle/>
          <a:p>
            <a:pPr marL="67310" marR="1861820">
              <a:lnSpc>
                <a:spcPct val="120000"/>
              </a:lnSpc>
              <a:spcBef>
                <a:spcPts val="359"/>
              </a:spcBef>
            </a:pPr>
            <a:r>
              <a:rPr sz="1000" spc="15" dirty="0">
                <a:solidFill>
                  <a:srgbClr val="E0E2E4"/>
                </a:solidFill>
                <a:latin typeface="Courier"/>
                <a:cs typeface="Courier"/>
              </a:rPr>
              <a:t>DB_URI=mongodb://mongod-banking-api-prod-container:</a:t>
            </a:r>
            <a:r>
              <a:rPr sz="1000" spc="15" dirty="0">
                <a:solidFill>
                  <a:srgbClr val="FFCD22"/>
                </a:solidFill>
                <a:latin typeface="Courier"/>
                <a:cs typeface="Courier"/>
              </a:rPr>
              <a:t>27017</a:t>
            </a:r>
            <a:r>
              <a:rPr sz="1000" spc="15" dirty="0">
                <a:solidFill>
                  <a:srgbClr val="E0E2E4"/>
                </a:solidFill>
                <a:latin typeface="Courier"/>
                <a:cs typeface="Courier"/>
              </a:rPr>
              <a:t>/db-prod  NODE_ENV=production</a:t>
            </a:r>
            <a:endParaRPr sz="1000">
              <a:latin typeface="Courier"/>
              <a:cs typeface="Courier"/>
            </a:endParaRPr>
          </a:p>
        </p:txBody>
      </p:sp>
      <p:sp>
        <p:nvSpPr>
          <p:cNvPr id="6" name="object 6"/>
          <p:cNvSpPr txBox="1"/>
          <p:nvPr/>
        </p:nvSpPr>
        <p:spPr>
          <a:xfrm>
            <a:off x="368299" y="8389619"/>
            <a:ext cx="6851650" cy="6350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Add to Links the name of the MongoDB container (not defined yet) to give access to the database  container to the app container such as one is the name of the container in the task definition and</a:t>
            </a:r>
            <a:r>
              <a:rPr sz="1200" spc="-100" dirty="0">
                <a:solidFill>
                  <a:srgbClr val="111111"/>
                </a:solidFill>
                <a:latin typeface="Helvetica Neue"/>
                <a:cs typeface="Helvetica Neue"/>
              </a:rPr>
              <a:t> </a:t>
            </a:r>
            <a:r>
              <a:rPr sz="1200" dirty="0">
                <a:solidFill>
                  <a:srgbClr val="111111"/>
                </a:solidFill>
                <a:latin typeface="Helvetica Neue"/>
                <a:cs typeface="Helvetica Neue"/>
              </a:rPr>
              <a:t>the  other is the host name in the</a:t>
            </a:r>
            <a:r>
              <a:rPr sz="1200" spc="-100" dirty="0">
                <a:solidFill>
                  <a:srgbClr val="111111"/>
                </a:solidFill>
                <a:latin typeface="Helvetica Neue"/>
                <a:cs typeface="Helvetica Neue"/>
              </a:rPr>
              <a:t> </a:t>
            </a:r>
            <a:r>
              <a:rPr sz="1200" dirty="0">
                <a:solidFill>
                  <a:srgbClr val="111111"/>
                </a:solidFill>
                <a:latin typeface="Helvetica Neue"/>
                <a:cs typeface="Helvetica Neue"/>
              </a:rPr>
              <a:t>DB_URI:</a:t>
            </a:r>
            <a:endParaRPr sz="1200">
              <a:latin typeface="Helvetica Neue"/>
              <a:cs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80999" y="762000"/>
            <a:ext cx="7010400" cy="314960"/>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a:solidFill>
                  <a:srgbClr val="E0E2E4"/>
                </a:solidFill>
                <a:latin typeface="Courier"/>
                <a:cs typeface="Courier"/>
              </a:rPr>
              <a:t>mongod-banking-api-prod-</a:t>
            </a:r>
            <a:r>
              <a:rPr sz="1000" b="1" spc="15" dirty="0">
                <a:solidFill>
                  <a:srgbClr val="93C763"/>
                </a:solidFill>
                <a:latin typeface="Courier"/>
                <a:cs typeface="Courier"/>
              </a:rPr>
              <a:t>container</a:t>
            </a:r>
            <a:r>
              <a:rPr sz="1000" spc="15" dirty="0">
                <a:solidFill>
                  <a:srgbClr val="E0E2E4"/>
                </a:solidFill>
                <a:latin typeface="Courier"/>
                <a:cs typeface="Courier"/>
              </a:rPr>
              <a:t>:mongod-banking-api-prod-</a:t>
            </a:r>
            <a:r>
              <a:rPr sz="1000" b="1" spc="15" dirty="0">
                <a:solidFill>
                  <a:srgbClr val="93C763"/>
                </a:solidFill>
                <a:latin typeface="Courier"/>
                <a:cs typeface="Courier"/>
              </a:rPr>
              <a:t>container</a:t>
            </a:r>
            <a:endParaRPr sz="1000">
              <a:latin typeface="Courier"/>
              <a:cs typeface="Courier"/>
            </a:endParaRPr>
          </a:p>
        </p:txBody>
      </p:sp>
      <p:sp>
        <p:nvSpPr>
          <p:cNvPr id="4" name="object 4"/>
          <p:cNvSpPr txBox="1"/>
          <p:nvPr/>
        </p:nvSpPr>
        <p:spPr>
          <a:xfrm>
            <a:off x="368299" y="1267460"/>
            <a:ext cx="184594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See the </a:t>
            </a:r>
            <a:r>
              <a:rPr sz="1200" spc="-5" dirty="0">
                <a:solidFill>
                  <a:srgbClr val="111111"/>
                </a:solidFill>
                <a:latin typeface="Helvetica Neue"/>
                <a:cs typeface="Helvetica Neue"/>
              </a:rPr>
              <a:t>screengrab</a:t>
            </a:r>
            <a:r>
              <a:rPr sz="1200" spc="-75" dirty="0">
                <a:solidFill>
                  <a:srgbClr val="111111"/>
                </a:solidFill>
                <a:latin typeface="Helvetica Neue"/>
                <a:cs typeface="Helvetica Neue"/>
              </a:rPr>
              <a:t> </a:t>
            </a:r>
            <a:r>
              <a:rPr sz="1200" dirty="0">
                <a:solidFill>
                  <a:srgbClr val="111111"/>
                </a:solidFill>
                <a:latin typeface="Helvetica Neue"/>
                <a:cs typeface="Helvetica Neue"/>
              </a:rPr>
              <a:t>below:</a:t>
            </a:r>
            <a:endParaRPr sz="1200">
              <a:latin typeface="Helvetica Neue"/>
              <a:cs typeface="Helvetica Neue"/>
            </a:endParaRPr>
          </a:p>
        </p:txBody>
      </p:sp>
      <p:sp>
        <p:nvSpPr>
          <p:cNvPr id="5" name="object 5"/>
          <p:cNvSpPr/>
          <p:nvPr/>
        </p:nvSpPr>
        <p:spPr>
          <a:xfrm>
            <a:off x="380999" y="1686560"/>
            <a:ext cx="7010400" cy="630936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15</a:t>
            </a:fld>
            <a:r>
              <a:rPr dirty="0"/>
              <a:t> </a:t>
            </a:r>
            <a:r>
              <a:rPr spc="-5" dirty="0"/>
              <a:t>of</a:t>
            </a:r>
            <a:r>
              <a:rPr spc="-95" dirty="0"/>
              <a:t> </a:t>
            </a:r>
            <a:r>
              <a:rPr dirty="0"/>
              <a:t>28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4276090" cy="391160"/>
          </a:xfrm>
          <a:prstGeom prst="rect">
            <a:avLst/>
          </a:prstGeom>
        </p:spPr>
        <p:txBody>
          <a:bodyPr vert="horz" wrap="square" lIns="0" tIns="12700" rIns="0" bIns="0" rtlCol="0">
            <a:spAutoFit/>
          </a:bodyPr>
          <a:lstStyle/>
          <a:p>
            <a:pPr marL="12700">
              <a:lnSpc>
                <a:spcPct val="100000"/>
              </a:lnSpc>
              <a:spcBef>
                <a:spcPts val="100"/>
              </a:spcBef>
            </a:pPr>
            <a:r>
              <a:rPr dirty="0"/>
              <a:t>Second</a:t>
            </a:r>
            <a:r>
              <a:rPr spc="-100" dirty="0"/>
              <a:t> </a:t>
            </a:r>
            <a:r>
              <a:rPr dirty="0"/>
              <a:t>container—Database</a:t>
            </a:r>
          </a:p>
        </p:txBody>
      </p:sp>
      <p:sp>
        <p:nvSpPr>
          <p:cNvPr id="4" name="object 4"/>
          <p:cNvSpPr/>
          <p:nvPr/>
        </p:nvSpPr>
        <p:spPr>
          <a:xfrm>
            <a:off x="624839" y="192024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5" name="object 5"/>
          <p:cNvSpPr/>
          <p:nvPr/>
        </p:nvSpPr>
        <p:spPr>
          <a:xfrm>
            <a:off x="624839" y="192024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6" name="object 6"/>
          <p:cNvSpPr/>
          <p:nvPr/>
        </p:nvSpPr>
        <p:spPr>
          <a:xfrm>
            <a:off x="624839" y="213360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7" name="object 7"/>
          <p:cNvSpPr/>
          <p:nvPr/>
        </p:nvSpPr>
        <p:spPr>
          <a:xfrm>
            <a:off x="624839" y="213360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8" name="object 8"/>
          <p:cNvSpPr txBox="1"/>
          <p:nvPr/>
        </p:nvSpPr>
        <p:spPr>
          <a:xfrm>
            <a:off x="368299" y="1409700"/>
            <a:ext cx="5290185" cy="83820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Analogous to the </a:t>
            </a:r>
            <a:r>
              <a:rPr sz="1200" spc="-5" dirty="0">
                <a:solidFill>
                  <a:srgbClr val="111111"/>
                </a:solidFill>
                <a:latin typeface="Helvetica Neue"/>
                <a:cs typeface="Helvetica Neue"/>
              </a:rPr>
              <a:t>previous </a:t>
            </a:r>
            <a:r>
              <a:rPr sz="1200" spc="-15" dirty="0">
                <a:solidFill>
                  <a:srgbClr val="111111"/>
                </a:solidFill>
                <a:latin typeface="Helvetica Neue"/>
                <a:cs typeface="Helvetica Neue"/>
              </a:rPr>
              <a:t>container, </a:t>
            </a:r>
            <a:r>
              <a:rPr sz="1200" dirty="0">
                <a:solidFill>
                  <a:srgbClr val="111111"/>
                </a:solidFill>
                <a:latin typeface="Helvetica Neue"/>
                <a:cs typeface="Helvetica Neue"/>
              </a:rPr>
              <a:t>define name and URL with these</a:t>
            </a:r>
            <a:r>
              <a:rPr sz="1200" spc="-30" dirty="0">
                <a:solidFill>
                  <a:srgbClr val="111111"/>
                </a:solidFill>
                <a:latin typeface="Helvetica Neue"/>
                <a:cs typeface="Helvetica Neue"/>
              </a:rPr>
              <a:t> </a:t>
            </a:r>
            <a:r>
              <a:rPr sz="1200" dirty="0">
                <a:solidFill>
                  <a:srgbClr val="111111"/>
                </a:solidFill>
                <a:latin typeface="Helvetica Neue"/>
                <a:cs typeface="Helvetica Neue"/>
              </a:rPr>
              <a:t>values:</a:t>
            </a:r>
            <a:endParaRPr sz="1200">
              <a:latin typeface="Helvetica Neue"/>
              <a:cs typeface="Helvetica Neue"/>
            </a:endParaRPr>
          </a:p>
          <a:p>
            <a:pPr>
              <a:lnSpc>
                <a:spcPct val="100000"/>
              </a:lnSpc>
            </a:pPr>
            <a:endParaRPr sz="1600">
              <a:latin typeface="Times New Roman"/>
              <a:cs typeface="Times New Roman"/>
            </a:endParaRPr>
          </a:p>
          <a:p>
            <a:pPr marL="419100">
              <a:lnSpc>
                <a:spcPct val="100000"/>
              </a:lnSpc>
            </a:pPr>
            <a:r>
              <a:rPr sz="1200" dirty="0">
                <a:solidFill>
                  <a:srgbClr val="303030"/>
                </a:solidFill>
                <a:latin typeface="Helvetica Neue"/>
                <a:cs typeface="Helvetica Neue"/>
              </a:rPr>
              <a:t>Name:</a:t>
            </a:r>
            <a:r>
              <a:rPr sz="1200" spc="35" dirty="0">
                <a:solidFill>
                  <a:srgbClr val="303030"/>
                </a:solidFill>
                <a:latin typeface="Helvetica Neue"/>
                <a:cs typeface="Helvetica Neue"/>
              </a:rPr>
              <a:t> </a:t>
            </a:r>
            <a:r>
              <a:rPr sz="1200" spc="-5" dirty="0">
                <a:solidFill>
                  <a:srgbClr val="303030"/>
                </a:solidFill>
                <a:latin typeface="Helvetica Neue"/>
                <a:cs typeface="Helvetica Neue"/>
              </a:rPr>
              <a:t>mongod-banking-api-prod-container</a:t>
            </a:r>
            <a:endParaRPr sz="1200">
              <a:latin typeface="Helvetica Neue"/>
              <a:cs typeface="Helvetica Neue"/>
            </a:endParaRPr>
          </a:p>
          <a:p>
            <a:pPr marL="419100">
              <a:lnSpc>
                <a:spcPct val="100000"/>
              </a:lnSpc>
              <a:spcBef>
                <a:spcPts val="240"/>
              </a:spcBef>
            </a:pPr>
            <a:r>
              <a:rPr sz="1200" dirty="0">
                <a:solidFill>
                  <a:srgbClr val="303030"/>
                </a:solidFill>
                <a:latin typeface="Helvetica Neue"/>
                <a:cs typeface="Helvetica Neue"/>
              </a:rPr>
              <a:t>Image URL:</a:t>
            </a:r>
            <a:r>
              <a:rPr sz="1200" spc="105" dirty="0">
                <a:solidFill>
                  <a:srgbClr val="303030"/>
                </a:solidFill>
                <a:latin typeface="Helvetica Neue"/>
                <a:cs typeface="Helvetica Neue"/>
              </a:rPr>
              <a:t> </a:t>
            </a:r>
            <a:r>
              <a:rPr sz="1200" spc="-10" dirty="0">
                <a:solidFill>
                  <a:srgbClr val="303030"/>
                </a:solidFill>
                <a:latin typeface="Helvetica Neue"/>
                <a:cs typeface="Helvetica Neue"/>
              </a:rPr>
              <a:t>registry.hub.docker.com/library/mongo:latest</a:t>
            </a:r>
            <a:endParaRPr sz="1200">
              <a:latin typeface="Helvetica Neue"/>
              <a:cs typeface="Helvetica Neue"/>
            </a:endParaRPr>
          </a:p>
        </p:txBody>
      </p:sp>
      <p:sp>
        <p:nvSpPr>
          <p:cNvPr id="9" name="object 9"/>
          <p:cNvSpPr/>
          <p:nvPr/>
        </p:nvSpPr>
        <p:spPr>
          <a:xfrm>
            <a:off x="380999" y="2458720"/>
            <a:ext cx="7010400" cy="630935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16</a:t>
            </a:fld>
            <a:r>
              <a:rPr dirty="0"/>
              <a:t> </a:t>
            </a:r>
            <a:r>
              <a:rPr spc="-5" dirty="0"/>
              <a:t>of</a:t>
            </a:r>
            <a:r>
              <a:rPr spc="-95" dirty="0"/>
              <a:t> </a:t>
            </a:r>
            <a:r>
              <a:rPr dirty="0"/>
              <a:t>28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68299" y="718819"/>
            <a:ext cx="6748145" cy="452120"/>
          </a:xfrm>
          <a:prstGeom prst="rect">
            <a:avLst/>
          </a:prstGeom>
        </p:spPr>
        <p:txBody>
          <a:bodyPr vert="horz" wrap="square" lIns="0" tIns="12700" rIns="0" bIns="0" rtlCol="0">
            <a:spAutoFit/>
          </a:bodyPr>
          <a:lstStyle/>
          <a:p>
            <a:pPr marL="12700" marR="5080">
              <a:lnSpc>
                <a:spcPct val="116700"/>
              </a:lnSpc>
              <a:spcBef>
                <a:spcPts val="100"/>
              </a:spcBef>
            </a:pPr>
            <a:r>
              <a:rPr sz="1200" spc="-5" dirty="0">
                <a:solidFill>
                  <a:srgbClr val="111111"/>
                </a:solidFill>
                <a:latin typeface="Helvetica Neue"/>
                <a:cs typeface="Helvetica Neue"/>
              </a:rPr>
              <a:t>Scroll </a:t>
            </a:r>
            <a:r>
              <a:rPr sz="1200" dirty="0">
                <a:solidFill>
                  <a:srgbClr val="111111"/>
                </a:solidFill>
                <a:latin typeface="Helvetica Neue"/>
                <a:cs typeface="Helvetica Neue"/>
              </a:rPr>
              <a:t>down to the hostname in Network settings and enter Hostname as</a:t>
            </a:r>
            <a:r>
              <a:rPr sz="1200" spc="-90" dirty="0">
                <a:solidFill>
                  <a:srgbClr val="111111"/>
                </a:solidFill>
                <a:latin typeface="Helvetica Neue"/>
                <a:cs typeface="Helvetica Neue"/>
              </a:rPr>
              <a:t> </a:t>
            </a:r>
            <a:r>
              <a:rPr sz="1200" dirty="0">
                <a:solidFill>
                  <a:srgbClr val="111111"/>
                </a:solidFill>
                <a:latin typeface="Courier"/>
                <a:cs typeface="Courier"/>
              </a:rPr>
              <a:t>mongod-banking-api-  prod-container</a:t>
            </a:r>
            <a:r>
              <a:rPr sz="1200" spc="-490" dirty="0">
                <a:solidFill>
                  <a:srgbClr val="111111"/>
                </a:solidFill>
                <a:latin typeface="Courier"/>
                <a:cs typeface="Courier"/>
              </a:rPr>
              <a:t> </a:t>
            </a:r>
            <a:r>
              <a:rPr sz="1200" dirty="0">
                <a:solidFill>
                  <a:srgbClr val="111111"/>
                </a:solidFill>
                <a:latin typeface="Helvetica Neue"/>
                <a:cs typeface="Helvetica Neue"/>
              </a:rPr>
              <a:t>as shown below:</a:t>
            </a:r>
            <a:endParaRPr sz="1200">
              <a:latin typeface="Helvetica Neue"/>
              <a:cs typeface="Helvetica Neue"/>
            </a:endParaRPr>
          </a:p>
        </p:txBody>
      </p:sp>
      <p:sp>
        <p:nvSpPr>
          <p:cNvPr id="4" name="object 4"/>
          <p:cNvSpPr/>
          <p:nvPr/>
        </p:nvSpPr>
        <p:spPr>
          <a:xfrm>
            <a:off x="380999" y="1391919"/>
            <a:ext cx="7010400" cy="630935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8299" y="7912100"/>
            <a:ext cx="6760845" cy="4318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After you added two container to the task, </a:t>
            </a:r>
            <a:r>
              <a:rPr sz="1200" spc="-5" dirty="0">
                <a:solidFill>
                  <a:srgbClr val="111111"/>
                </a:solidFill>
                <a:latin typeface="Helvetica Neue"/>
                <a:cs typeface="Helvetica Neue"/>
              </a:rPr>
              <a:t>create </a:t>
            </a:r>
            <a:r>
              <a:rPr sz="1200" dirty="0">
                <a:solidFill>
                  <a:srgbClr val="111111"/>
                </a:solidFill>
                <a:latin typeface="Helvetica Neue"/>
                <a:cs typeface="Helvetica Neue"/>
              </a:rPr>
              <a:t>the task and you’ll see a </a:t>
            </a:r>
            <a:r>
              <a:rPr sz="1200" spc="-5" dirty="0">
                <a:solidFill>
                  <a:srgbClr val="111111"/>
                </a:solidFill>
                <a:latin typeface="Helvetica Neue"/>
                <a:cs typeface="Helvetica Neue"/>
              </a:rPr>
              <a:t>screen </a:t>
            </a:r>
            <a:r>
              <a:rPr sz="1200" dirty="0">
                <a:solidFill>
                  <a:srgbClr val="111111"/>
                </a:solidFill>
                <a:latin typeface="Helvetica Neue"/>
                <a:cs typeface="Helvetica Neue"/>
              </a:rPr>
              <a:t>similar to the</a:t>
            </a:r>
            <a:r>
              <a:rPr sz="1200" spc="-80" dirty="0">
                <a:solidFill>
                  <a:srgbClr val="111111"/>
                </a:solidFill>
                <a:latin typeface="Helvetica Neue"/>
                <a:cs typeface="Helvetica Neue"/>
              </a:rPr>
              <a:t> </a:t>
            </a:r>
            <a:r>
              <a:rPr sz="1200" dirty="0">
                <a:solidFill>
                  <a:srgbClr val="111111"/>
                </a:solidFill>
                <a:latin typeface="Helvetica Neue"/>
                <a:cs typeface="Helvetica Neue"/>
              </a:rPr>
              <a:t>one  shown</a:t>
            </a:r>
            <a:r>
              <a:rPr sz="1200" spc="-100" dirty="0">
                <a:solidFill>
                  <a:srgbClr val="111111"/>
                </a:solidFill>
                <a:latin typeface="Helvetica Neue"/>
                <a:cs typeface="Helvetica Neue"/>
              </a:rPr>
              <a:t> </a:t>
            </a:r>
            <a:r>
              <a:rPr sz="1200" dirty="0">
                <a:solidFill>
                  <a:srgbClr val="111111"/>
                </a:solidFill>
                <a:latin typeface="Helvetica Neue"/>
                <a:cs typeface="Helvetica Neue"/>
              </a:rPr>
              <a:t>below:</a:t>
            </a:r>
            <a:endParaRPr sz="1200">
              <a:latin typeface="Helvetica Neue"/>
              <a:cs typeface="Helvetica Neue"/>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17</a:t>
            </a:fld>
            <a:r>
              <a:rPr dirty="0"/>
              <a:t> </a:t>
            </a:r>
            <a:r>
              <a:rPr spc="-5" dirty="0"/>
              <a:t>of</a:t>
            </a:r>
            <a:r>
              <a:rPr spc="-95" dirty="0"/>
              <a:t> </a:t>
            </a:r>
            <a:r>
              <a:rPr dirty="0"/>
              <a:t>28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093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302500"/>
            <a:ext cx="693039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111111"/>
                </a:solidFill>
                <a:latin typeface="Helvetica Neue"/>
                <a:cs typeface="Helvetica Neue"/>
              </a:rPr>
              <a:t>Alternatively, </a:t>
            </a:r>
            <a:r>
              <a:rPr sz="1200" dirty="0">
                <a:solidFill>
                  <a:srgbClr val="111111"/>
                </a:solidFill>
                <a:latin typeface="Helvetica Neue"/>
                <a:cs typeface="Helvetica Neue"/>
              </a:rPr>
              <a:t>you could specify volumes for database or/and the app at the stage of the task</a:t>
            </a:r>
            <a:r>
              <a:rPr sz="1200" spc="-5" dirty="0">
                <a:solidFill>
                  <a:srgbClr val="111111"/>
                </a:solidFill>
                <a:latin typeface="Helvetica Neue"/>
                <a:cs typeface="Helvetica Neue"/>
              </a:rPr>
              <a:t> creation.</a:t>
            </a:r>
            <a:endParaRPr sz="1200">
              <a:latin typeface="Helvetica Neue"/>
              <a:cs typeface="Helvetica Neue"/>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18</a:t>
            </a:fld>
            <a:r>
              <a:rPr dirty="0"/>
              <a:t> </a:t>
            </a:r>
            <a:r>
              <a:rPr spc="-5" dirty="0"/>
              <a:t>of</a:t>
            </a:r>
            <a:r>
              <a:rPr spc="-95" dirty="0"/>
              <a:t> </a:t>
            </a:r>
            <a:r>
              <a:rPr dirty="0"/>
              <a:t>28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2470150" cy="391160"/>
          </a:xfrm>
          <a:prstGeom prst="rect">
            <a:avLst/>
          </a:prstGeom>
        </p:spPr>
        <p:txBody>
          <a:bodyPr vert="horz" wrap="square" lIns="0" tIns="12700" rIns="0" bIns="0" rtlCol="0">
            <a:spAutoFit/>
          </a:bodyPr>
          <a:lstStyle/>
          <a:p>
            <a:pPr marL="12700">
              <a:lnSpc>
                <a:spcPct val="100000"/>
              </a:lnSpc>
              <a:spcBef>
                <a:spcPts val="100"/>
              </a:spcBef>
            </a:pPr>
            <a:r>
              <a:rPr dirty="0"/>
              <a:t>3. </a:t>
            </a:r>
            <a:r>
              <a:rPr spc="-10" dirty="0"/>
              <a:t>Create</a:t>
            </a:r>
            <a:r>
              <a:rPr spc="-85" dirty="0"/>
              <a:t> </a:t>
            </a:r>
            <a:r>
              <a:rPr dirty="0"/>
              <a:t>Cluster</a:t>
            </a:r>
          </a:p>
        </p:txBody>
      </p:sp>
      <p:sp>
        <p:nvSpPr>
          <p:cNvPr id="4" name="object 4"/>
          <p:cNvSpPr/>
          <p:nvPr/>
        </p:nvSpPr>
        <p:spPr>
          <a:xfrm>
            <a:off x="624839" y="212344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5" name="object 5"/>
          <p:cNvSpPr/>
          <p:nvPr/>
        </p:nvSpPr>
        <p:spPr>
          <a:xfrm>
            <a:off x="624839" y="212344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6" name="object 6"/>
          <p:cNvSpPr/>
          <p:nvPr/>
        </p:nvSpPr>
        <p:spPr>
          <a:xfrm>
            <a:off x="624839" y="234696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7" name="object 7"/>
          <p:cNvSpPr/>
          <p:nvPr/>
        </p:nvSpPr>
        <p:spPr>
          <a:xfrm>
            <a:off x="624839" y="234696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8" name="object 8"/>
          <p:cNvSpPr/>
          <p:nvPr/>
        </p:nvSpPr>
        <p:spPr>
          <a:xfrm>
            <a:off x="624839" y="277368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9" name="object 9"/>
          <p:cNvSpPr/>
          <p:nvPr/>
        </p:nvSpPr>
        <p:spPr>
          <a:xfrm>
            <a:off x="624839" y="277368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0" name="object 10"/>
          <p:cNvSpPr/>
          <p:nvPr/>
        </p:nvSpPr>
        <p:spPr>
          <a:xfrm>
            <a:off x="624839" y="298704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11" name="object 11"/>
          <p:cNvSpPr/>
          <p:nvPr/>
        </p:nvSpPr>
        <p:spPr>
          <a:xfrm>
            <a:off x="624839" y="298704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2" name="object 12"/>
          <p:cNvSpPr/>
          <p:nvPr/>
        </p:nvSpPr>
        <p:spPr>
          <a:xfrm>
            <a:off x="624839" y="320040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13" name="object 13"/>
          <p:cNvSpPr/>
          <p:nvPr/>
        </p:nvSpPr>
        <p:spPr>
          <a:xfrm>
            <a:off x="624839" y="320040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4" name="object 14"/>
          <p:cNvSpPr/>
          <p:nvPr/>
        </p:nvSpPr>
        <p:spPr>
          <a:xfrm>
            <a:off x="624839" y="3413762"/>
            <a:ext cx="50800" cy="50800"/>
          </a:xfrm>
          <a:custGeom>
            <a:avLst/>
            <a:gdLst/>
            <a:ahLst/>
            <a:cxnLst/>
            <a:rect l="l" t="t" r="r" b="b"/>
            <a:pathLst>
              <a:path w="50800" h="50800">
                <a:moveTo>
                  <a:pt x="25400" y="50800"/>
                </a:move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lnTo>
                  <a:pt x="48803" y="35283"/>
                </a:lnTo>
                <a:lnTo>
                  <a:pt x="43360" y="43357"/>
                </a:lnTo>
                <a:lnTo>
                  <a:pt x="35286" y="48802"/>
                </a:lnTo>
                <a:lnTo>
                  <a:pt x="25400" y="50800"/>
                </a:lnTo>
                <a:close/>
              </a:path>
            </a:pathLst>
          </a:custGeom>
          <a:solidFill>
            <a:srgbClr val="303030"/>
          </a:solidFill>
        </p:spPr>
        <p:txBody>
          <a:bodyPr wrap="square" lIns="0" tIns="0" rIns="0" bIns="0" rtlCol="0"/>
          <a:lstStyle/>
          <a:p>
            <a:endParaRPr/>
          </a:p>
        </p:txBody>
      </p:sp>
      <p:sp>
        <p:nvSpPr>
          <p:cNvPr id="15" name="object 15"/>
          <p:cNvSpPr/>
          <p:nvPr/>
        </p:nvSpPr>
        <p:spPr>
          <a:xfrm>
            <a:off x="624839" y="3413762"/>
            <a:ext cx="50800" cy="50800"/>
          </a:xfrm>
          <a:custGeom>
            <a:avLst/>
            <a:gdLst/>
            <a:ahLst/>
            <a:cxnLst/>
            <a:rect l="l" t="t" r="r" b="b"/>
            <a:pathLst>
              <a:path w="50800" h="50800">
                <a:moveTo>
                  <a:pt x="50800" y="25400"/>
                </a:moveTo>
                <a:lnTo>
                  <a:pt x="48803" y="35283"/>
                </a:lnTo>
                <a:lnTo>
                  <a:pt x="43360" y="43357"/>
                </a:lnTo>
                <a:lnTo>
                  <a:pt x="35286" y="48802"/>
                </a:lnTo>
                <a:lnTo>
                  <a:pt x="25400" y="50800"/>
                </a:lnTo>
                <a:lnTo>
                  <a:pt x="15513" y="48802"/>
                </a:lnTo>
                <a:lnTo>
                  <a:pt x="7439" y="43357"/>
                </a:lnTo>
                <a:lnTo>
                  <a:pt x="1996" y="35283"/>
                </a:lnTo>
                <a:lnTo>
                  <a:pt x="0" y="25400"/>
                </a:lnTo>
                <a:lnTo>
                  <a:pt x="1996" y="15516"/>
                </a:lnTo>
                <a:lnTo>
                  <a:pt x="7439" y="7442"/>
                </a:lnTo>
                <a:lnTo>
                  <a:pt x="15513" y="1997"/>
                </a:lnTo>
                <a:lnTo>
                  <a:pt x="25400" y="0"/>
                </a:lnTo>
                <a:lnTo>
                  <a:pt x="35286" y="1997"/>
                </a:lnTo>
                <a:lnTo>
                  <a:pt x="43360" y="7442"/>
                </a:lnTo>
                <a:lnTo>
                  <a:pt x="48803" y="15516"/>
                </a:lnTo>
                <a:lnTo>
                  <a:pt x="50800" y="25400"/>
                </a:lnTo>
                <a:close/>
              </a:path>
            </a:pathLst>
          </a:custGeom>
          <a:ln w="10160">
            <a:solidFill>
              <a:srgbClr val="303030"/>
            </a:solidFill>
          </a:ln>
        </p:spPr>
        <p:txBody>
          <a:bodyPr wrap="square" lIns="0" tIns="0" rIns="0" bIns="0" rtlCol="0"/>
          <a:lstStyle/>
          <a:p>
            <a:endParaRPr/>
          </a:p>
        </p:txBody>
      </p:sp>
      <p:sp>
        <p:nvSpPr>
          <p:cNvPr id="16" name="object 16"/>
          <p:cNvSpPr txBox="1"/>
          <p:nvPr/>
        </p:nvSpPr>
        <p:spPr>
          <a:xfrm>
            <a:off x="368299" y="1389380"/>
            <a:ext cx="6691630" cy="213868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Cluster is the place </a:t>
            </a:r>
            <a:r>
              <a:rPr sz="1200" spc="-5" dirty="0">
                <a:solidFill>
                  <a:srgbClr val="111111"/>
                </a:solidFill>
                <a:latin typeface="Helvetica Neue"/>
                <a:cs typeface="Helvetica Neue"/>
              </a:rPr>
              <a:t>where </a:t>
            </a:r>
            <a:r>
              <a:rPr sz="1200" spc="-10" dirty="0">
                <a:solidFill>
                  <a:srgbClr val="111111"/>
                </a:solidFill>
                <a:latin typeface="Helvetica Neue"/>
                <a:cs typeface="Helvetica Neue"/>
              </a:rPr>
              <a:t>AWS </a:t>
            </a:r>
            <a:r>
              <a:rPr sz="1200" dirty="0">
                <a:solidFill>
                  <a:srgbClr val="111111"/>
                </a:solidFill>
                <a:latin typeface="Helvetica Neue"/>
                <a:cs typeface="Helvetica Neue"/>
              </a:rPr>
              <a:t>runs containers. They use configurations similar to EC2</a:t>
            </a:r>
            <a:r>
              <a:rPr sz="1200" spc="-85" dirty="0">
                <a:solidFill>
                  <a:srgbClr val="111111"/>
                </a:solidFill>
                <a:latin typeface="Helvetica Neue"/>
                <a:cs typeface="Helvetica Neue"/>
              </a:rPr>
              <a:t> </a:t>
            </a:r>
            <a:r>
              <a:rPr sz="1200" dirty="0">
                <a:solidFill>
                  <a:srgbClr val="111111"/>
                </a:solidFill>
                <a:latin typeface="Helvetica Neue"/>
                <a:cs typeface="Helvetica Neue"/>
              </a:rPr>
              <a:t>instances.  Define the</a:t>
            </a:r>
            <a:r>
              <a:rPr sz="1200" spc="-100" dirty="0">
                <a:solidFill>
                  <a:srgbClr val="111111"/>
                </a:solidFill>
                <a:latin typeface="Helvetica Neue"/>
                <a:cs typeface="Helvetica Neue"/>
              </a:rPr>
              <a:t> </a:t>
            </a:r>
            <a:r>
              <a:rPr sz="1200" dirty="0">
                <a:solidFill>
                  <a:srgbClr val="111111"/>
                </a:solidFill>
                <a:latin typeface="Helvetica Neue"/>
                <a:cs typeface="Helvetica Neue"/>
              </a:rPr>
              <a:t>following:</a:t>
            </a:r>
            <a:endParaRPr sz="1200">
              <a:latin typeface="Helvetica Neue"/>
              <a:cs typeface="Helvetica Neue"/>
            </a:endParaRPr>
          </a:p>
          <a:p>
            <a:pPr>
              <a:lnSpc>
                <a:spcPct val="100000"/>
              </a:lnSpc>
              <a:spcBef>
                <a:spcPts val="55"/>
              </a:spcBef>
            </a:pPr>
            <a:endParaRPr sz="1550">
              <a:latin typeface="Times New Roman"/>
              <a:cs typeface="Times New Roman"/>
            </a:endParaRPr>
          </a:p>
          <a:p>
            <a:pPr marL="419100">
              <a:lnSpc>
                <a:spcPct val="100000"/>
              </a:lnSpc>
            </a:pPr>
            <a:r>
              <a:rPr sz="1200" dirty="0">
                <a:solidFill>
                  <a:srgbClr val="303030"/>
                </a:solidFill>
                <a:latin typeface="Helvetica Neue"/>
                <a:cs typeface="Helvetica Neue"/>
              </a:rPr>
              <a:t>Cluster name:</a:t>
            </a:r>
            <a:r>
              <a:rPr sz="1200" spc="-100" dirty="0">
                <a:solidFill>
                  <a:srgbClr val="303030"/>
                </a:solidFill>
                <a:latin typeface="Helvetica Neue"/>
                <a:cs typeface="Helvetica Neue"/>
              </a:rPr>
              <a:t> </a:t>
            </a:r>
            <a:r>
              <a:rPr sz="1200" dirty="0">
                <a:solidFill>
                  <a:srgbClr val="303030"/>
                </a:solidFill>
                <a:latin typeface="Courier"/>
                <a:cs typeface="Courier"/>
              </a:rPr>
              <a:t>banking-api-cluster</a:t>
            </a:r>
            <a:endParaRPr sz="1200">
              <a:latin typeface="Courier"/>
              <a:cs typeface="Courier"/>
            </a:endParaRPr>
          </a:p>
          <a:p>
            <a:pPr marL="419100" marR="333375">
              <a:lnSpc>
                <a:spcPct val="116700"/>
              </a:lnSpc>
              <a:spcBef>
                <a:spcPts val="75"/>
              </a:spcBef>
            </a:pPr>
            <a:r>
              <a:rPr sz="1200" dirty="0">
                <a:solidFill>
                  <a:srgbClr val="303030"/>
                </a:solidFill>
                <a:latin typeface="Helvetica Neue"/>
                <a:cs typeface="Helvetica Neue"/>
                <a:hlinkClick r:id="rId2"/>
              </a:rPr>
              <a:t>EC2 instance type: </a:t>
            </a:r>
            <a:r>
              <a:rPr sz="1200" spc="-5" dirty="0">
                <a:solidFill>
                  <a:srgbClr val="303030"/>
                </a:solidFill>
                <a:latin typeface="Helvetica Neue"/>
                <a:cs typeface="Helvetica Neue"/>
                <a:hlinkClick r:id="rId2"/>
              </a:rPr>
              <a:t>m4.large </a:t>
            </a:r>
            <a:r>
              <a:rPr sz="1200" dirty="0">
                <a:solidFill>
                  <a:srgbClr val="303030"/>
                </a:solidFill>
                <a:latin typeface="Helvetica Neue"/>
                <a:cs typeface="Helvetica Neue"/>
                <a:hlinkClick r:id="rId2"/>
              </a:rPr>
              <a:t>(for </a:t>
            </a:r>
            <a:r>
              <a:rPr sz="1200" spc="-10" dirty="0">
                <a:solidFill>
                  <a:srgbClr val="303030"/>
                </a:solidFill>
                <a:latin typeface="Helvetica Neue"/>
                <a:cs typeface="Helvetica Neue"/>
                <a:hlinkClick r:id="rId2"/>
              </a:rPr>
              <a:t>more </a:t>
            </a:r>
            <a:r>
              <a:rPr sz="1200" dirty="0">
                <a:solidFill>
                  <a:srgbClr val="303030"/>
                </a:solidFill>
                <a:latin typeface="Helvetica Neue"/>
                <a:cs typeface="Helvetica Neue"/>
                <a:hlinkClick r:id="rId2"/>
              </a:rPr>
              <a:t>info on EC2 type, see </a:t>
            </a:r>
            <a:r>
              <a:rPr sz="1200" spc="-10" dirty="0">
                <a:solidFill>
                  <a:srgbClr val="0D6EA1"/>
                </a:solidFill>
                <a:latin typeface="Helvetica Neue"/>
                <a:cs typeface="Helvetica Neue"/>
                <a:hlinkClick r:id="rId2"/>
              </a:rPr>
              <a:t>AWS </a:t>
            </a:r>
            <a:r>
              <a:rPr sz="1200" spc="-5" dirty="0">
                <a:solidFill>
                  <a:srgbClr val="0D6EA1"/>
                </a:solidFill>
                <a:latin typeface="Helvetica Neue"/>
                <a:cs typeface="Helvetica Neue"/>
                <a:hlinkClick r:id="rId2"/>
              </a:rPr>
              <a:t>Intro </a:t>
            </a:r>
            <a:r>
              <a:rPr sz="1200" dirty="0">
                <a:solidFill>
                  <a:srgbClr val="0D6EA1"/>
                </a:solidFill>
                <a:latin typeface="Helvetica Neue"/>
                <a:cs typeface="Helvetica Neue"/>
                <a:hlinkClick r:id="rId2"/>
              </a:rPr>
              <a:t>course on</a:t>
            </a:r>
            <a:r>
              <a:rPr sz="1200" spc="-50" dirty="0">
                <a:solidFill>
                  <a:srgbClr val="0D6EA1"/>
                </a:solidFill>
                <a:latin typeface="Helvetica Neue"/>
                <a:cs typeface="Helvetica Neue"/>
                <a:hlinkClick r:id="rId2"/>
              </a:rPr>
              <a:t> </a:t>
            </a:r>
            <a:r>
              <a:rPr sz="1200" dirty="0">
                <a:solidFill>
                  <a:srgbClr val="0D6EA1"/>
                </a:solidFill>
                <a:latin typeface="Helvetica Neue"/>
                <a:cs typeface="Helvetica Neue"/>
                <a:hlinkClick r:id="rId2"/>
              </a:rPr>
              <a:t>Node  University</a:t>
            </a:r>
            <a:r>
              <a:rPr sz="1200" dirty="0">
                <a:solidFill>
                  <a:srgbClr val="303030"/>
                </a:solidFill>
                <a:latin typeface="Helvetica Neue"/>
                <a:cs typeface="Helvetica Neue"/>
                <a:hlinkClick r:id="rId2"/>
              </a:rPr>
              <a:t>)</a:t>
            </a:r>
            <a:endParaRPr sz="1200">
              <a:latin typeface="Helvetica Neue"/>
              <a:cs typeface="Helvetica Neue"/>
            </a:endParaRPr>
          </a:p>
          <a:p>
            <a:pPr marL="419100" marR="4680585">
              <a:lnSpc>
                <a:spcPct val="116700"/>
              </a:lnSpc>
            </a:pPr>
            <a:r>
              <a:rPr sz="1200" dirty="0">
                <a:solidFill>
                  <a:srgbClr val="303030"/>
                </a:solidFill>
                <a:latin typeface="Helvetica Neue"/>
                <a:cs typeface="Helvetica Neue"/>
              </a:rPr>
              <a:t>Number of instances:</a:t>
            </a:r>
            <a:r>
              <a:rPr sz="1200" spc="-100" dirty="0">
                <a:solidFill>
                  <a:srgbClr val="303030"/>
                </a:solidFill>
                <a:latin typeface="Helvetica Neue"/>
                <a:cs typeface="Helvetica Neue"/>
              </a:rPr>
              <a:t> </a:t>
            </a:r>
            <a:r>
              <a:rPr sz="1200" dirty="0">
                <a:solidFill>
                  <a:srgbClr val="303030"/>
                </a:solidFill>
                <a:latin typeface="Helvetica Neue"/>
                <a:cs typeface="Helvetica Neue"/>
              </a:rPr>
              <a:t>1  EBS storage:</a:t>
            </a:r>
            <a:r>
              <a:rPr sz="1200" spc="-100" dirty="0">
                <a:solidFill>
                  <a:srgbClr val="303030"/>
                </a:solidFill>
                <a:latin typeface="Helvetica Neue"/>
                <a:cs typeface="Helvetica Neue"/>
              </a:rPr>
              <a:t> </a:t>
            </a:r>
            <a:r>
              <a:rPr sz="1200" dirty="0">
                <a:solidFill>
                  <a:srgbClr val="303030"/>
                </a:solidFill>
                <a:latin typeface="Helvetica Neue"/>
                <a:cs typeface="Helvetica Neue"/>
              </a:rPr>
              <a:t>22</a:t>
            </a:r>
            <a:endParaRPr sz="1200">
              <a:latin typeface="Helvetica Neue"/>
              <a:cs typeface="Helvetica Neue"/>
            </a:endParaRPr>
          </a:p>
          <a:p>
            <a:pPr marL="419100" marR="5256530">
              <a:lnSpc>
                <a:spcPct val="116700"/>
              </a:lnSpc>
            </a:pPr>
            <a:r>
              <a:rPr sz="1200" dirty="0">
                <a:solidFill>
                  <a:srgbClr val="303030"/>
                </a:solidFill>
                <a:latin typeface="Helvetica Neue"/>
                <a:cs typeface="Helvetica Neue"/>
              </a:rPr>
              <a:t>Key pair:</a:t>
            </a:r>
            <a:r>
              <a:rPr sz="1200" spc="-100" dirty="0">
                <a:solidFill>
                  <a:srgbClr val="303030"/>
                </a:solidFill>
                <a:latin typeface="Helvetica Neue"/>
                <a:cs typeface="Helvetica Neue"/>
              </a:rPr>
              <a:t> </a:t>
            </a:r>
            <a:r>
              <a:rPr sz="1200" dirty="0">
                <a:solidFill>
                  <a:srgbClr val="303030"/>
                </a:solidFill>
                <a:latin typeface="Helvetica Neue"/>
                <a:cs typeface="Helvetica Neue"/>
              </a:rPr>
              <a:t>None  VPC:</a:t>
            </a:r>
            <a:r>
              <a:rPr sz="1200" spc="-100" dirty="0">
                <a:solidFill>
                  <a:srgbClr val="303030"/>
                </a:solidFill>
                <a:latin typeface="Helvetica Neue"/>
                <a:cs typeface="Helvetica Neue"/>
              </a:rPr>
              <a:t> </a:t>
            </a:r>
            <a:r>
              <a:rPr sz="1200" dirty="0">
                <a:solidFill>
                  <a:srgbClr val="303030"/>
                </a:solidFill>
                <a:latin typeface="Helvetica Neue"/>
                <a:cs typeface="Helvetica Neue"/>
              </a:rPr>
              <a:t>New</a:t>
            </a:r>
            <a:endParaRPr sz="1200">
              <a:latin typeface="Helvetica Neue"/>
              <a:cs typeface="Helvetica Neue"/>
            </a:endParaRPr>
          </a:p>
        </p:txBody>
      </p:sp>
      <p:sp>
        <p:nvSpPr>
          <p:cNvPr id="17" name="object 17"/>
          <p:cNvSpPr txBox="1"/>
          <p:nvPr/>
        </p:nvSpPr>
        <p:spPr>
          <a:xfrm>
            <a:off x="7011490" y="9599166"/>
            <a:ext cx="393065" cy="127000"/>
          </a:xfrm>
          <a:prstGeom prst="rect">
            <a:avLst/>
          </a:prstGeom>
        </p:spPr>
        <p:txBody>
          <a:bodyPr vert="horz" wrap="square" lIns="0" tIns="0" rIns="0" bIns="0" rtlCol="0">
            <a:spAutoFit/>
          </a:bodyPr>
          <a:lstStyle/>
          <a:p>
            <a:pPr marL="12700">
              <a:lnSpc>
                <a:spcPts val="875"/>
              </a:lnSpc>
            </a:pPr>
            <a:r>
              <a:rPr sz="800" spc="-5" dirty="0">
                <a:solidFill>
                  <a:srgbClr val="797979"/>
                </a:solidFill>
                <a:latin typeface="Helvetica"/>
                <a:cs typeface="Helvetica"/>
              </a:rPr>
              <a:t>20 of</a:t>
            </a:r>
            <a:r>
              <a:rPr sz="800" spc="-85" dirty="0">
                <a:solidFill>
                  <a:srgbClr val="797979"/>
                </a:solidFill>
                <a:latin typeface="Helvetica"/>
                <a:cs typeface="Helvetica"/>
              </a:rPr>
              <a:t> </a:t>
            </a:r>
            <a:r>
              <a:rPr sz="800" dirty="0">
                <a:solidFill>
                  <a:srgbClr val="797979"/>
                </a:solidFill>
                <a:latin typeface="Helvetica"/>
                <a:cs typeface="Helvetica"/>
              </a:rPr>
              <a:t>28</a:t>
            </a:r>
            <a:endParaRPr sz="800">
              <a:latin typeface="Helvetica"/>
              <a:cs typeface="Helvetic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691515" cy="391160"/>
          </a:xfrm>
          <a:prstGeom prst="rect">
            <a:avLst/>
          </a:prstGeom>
        </p:spPr>
        <p:txBody>
          <a:bodyPr vert="horz" wrap="square" lIns="0" tIns="12700" rIns="0" bIns="0" rtlCol="0">
            <a:spAutoFit/>
          </a:bodyPr>
          <a:lstStyle/>
          <a:p>
            <a:pPr marL="12700">
              <a:lnSpc>
                <a:spcPct val="100000"/>
              </a:lnSpc>
              <a:spcBef>
                <a:spcPts val="100"/>
              </a:spcBef>
            </a:pPr>
            <a:r>
              <a:rPr spc="-270" dirty="0"/>
              <a:t>T</a:t>
            </a:r>
            <a:r>
              <a:rPr dirty="0"/>
              <a:t>ask</a:t>
            </a:r>
          </a:p>
        </p:txBody>
      </p:sp>
      <p:sp>
        <p:nvSpPr>
          <p:cNvPr id="4" name="object 4"/>
          <p:cNvSpPr/>
          <p:nvPr/>
        </p:nvSpPr>
        <p:spPr>
          <a:xfrm>
            <a:off x="1879600" y="1823720"/>
            <a:ext cx="190500" cy="1905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8299" y="1409700"/>
            <a:ext cx="5272405" cy="2228815"/>
          </a:xfrm>
          <a:prstGeom prst="rect">
            <a:avLst/>
          </a:prstGeom>
        </p:spPr>
        <p:txBody>
          <a:bodyPr vert="horz" wrap="square" lIns="0" tIns="12700" rIns="0" bIns="0" rtlCol="0">
            <a:spAutoFit/>
          </a:bodyPr>
          <a:lstStyle/>
          <a:p>
            <a:pPr marL="12700">
              <a:lnSpc>
                <a:spcPct val="100000"/>
              </a:lnSpc>
              <a:spcBef>
                <a:spcPts val="100"/>
              </a:spcBef>
            </a:pPr>
            <a:r>
              <a:rPr dirty="0">
                <a:solidFill>
                  <a:srgbClr val="111111"/>
                </a:solidFill>
                <a:latin typeface="Helvetica Neue" charset="0"/>
                <a:ea typeface="Helvetica Neue" charset="0"/>
                <a:cs typeface="Helvetica Neue" charset="0"/>
              </a:rPr>
              <a:t>Deploy two containers (API and DB) which connect using ECR and EC2</a:t>
            </a:r>
            <a:r>
              <a:rPr spc="-100" dirty="0">
                <a:solidFill>
                  <a:srgbClr val="111111"/>
                </a:solidFill>
                <a:latin typeface="Helvetica Neue" charset="0"/>
                <a:ea typeface="Helvetica Neue" charset="0"/>
                <a:cs typeface="Helvetica Neue" charset="0"/>
              </a:rPr>
              <a:t> </a:t>
            </a:r>
            <a:r>
              <a:rPr dirty="0">
                <a:solidFill>
                  <a:srgbClr val="111111"/>
                </a:solidFill>
                <a:latin typeface="Helvetica Neue" charset="0"/>
                <a:ea typeface="Helvetica Neue" charset="0"/>
                <a:cs typeface="Helvetica Neue" charset="0"/>
              </a:rPr>
              <a:t>ECS.</a:t>
            </a:r>
            <a:endParaRPr dirty="0">
              <a:latin typeface="Helvetica Neue" charset="0"/>
              <a:ea typeface="Helvetica Neue" charset="0"/>
              <a:cs typeface="Helvetica Neue" charset="0"/>
            </a:endParaRPr>
          </a:p>
          <a:p>
            <a:pPr>
              <a:lnSpc>
                <a:spcPct val="100000"/>
              </a:lnSpc>
              <a:spcBef>
                <a:spcPts val="35"/>
              </a:spcBef>
            </a:pPr>
            <a:endParaRPr lang="en-US" dirty="0" smtClean="0">
              <a:latin typeface="Helvetica Neue" charset="0"/>
              <a:ea typeface="Helvetica Neue" charset="0"/>
              <a:cs typeface="Helvetica Neue" charset="0"/>
            </a:endParaRPr>
          </a:p>
          <a:p>
            <a:pPr>
              <a:lnSpc>
                <a:spcPct val="100000"/>
              </a:lnSpc>
              <a:spcBef>
                <a:spcPts val="35"/>
              </a:spcBef>
            </a:pPr>
            <a:r>
              <a:rPr lang="en-US" dirty="0" smtClean="0">
                <a:latin typeface="Helvetica Neue" charset="0"/>
                <a:ea typeface="Helvetica Neue" charset="0"/>
                <a:cs typeface="Helvetica Neue" charset="0"/>
              </a:rPr>
              <a:t>You will need:</a:t>
            </a:r>
          </a:p>
          <a:p>
            <a:pPr marL="800100" lvl="1" indent="-342900">
              <a:spcBef>
                <a:spcPts val="35"/>
              </a:spcBef>
              <a:buFont typeface="+mj-lt"/>
              <a:buAutoNum type="arabicPeriod"/>
            </a:pPr>
            <a:r>
              <a:rPr lang="en-US" dirty="0" smtClean="0">
                <a:latin typeface="Helvetica Neue" charset="0"/>
                <a:ea typeface="Helvetica Neue" charset="0"/>
                <a:cs typeface="Helvetica Neue" charset="0"/>
              </a:rPr>
              <a:t>Access to AWS</a:t>
            </a:r>
          </a:p>
          <a:p>
            <a:pPr marL="800100" lvl="1" indent="-342900">
              <a:spcBef>
                <a:spcPts val="35"/>
              </a:spcBef>
              <a:buFont typeface="+mj-lt"/>
              <a:buAutoNum type="arabicPeriod"/>
            </a:pPr>
            <a:r>
              <a:rPr lang="en-US" dirty="0" smtClean="0">
                <a:latin typeface="Helvetica Neue" charset="0"/>
                <a:ea typeface="Helvetica Neue" charset="0"/>
                <a:cs typeface="Helvetica Neue" charset="0"/>
              </a:rPr>
              <a:t>Local copies of the node application</a:t>
            </a:r>
          </a:p>
          <a:p>
            <a:pPr marL="1257300" lvl="2" indent="-342900">
              <a:spcBef>
                <a:spcPts val="35"/>
              </a:spcBef>
              <a:buFont typeface="Arial" charset="0"/>
              <a:buChar char="•"/>
            </a:pPr>
            <a:r>
              <a:rPr lang="en-US" dirty="0" smtClean="0">
                <a:latin typeface="Helvetica Neue" charset="0"/>
                <a:ea typeface="Helvetica Neue" charset="0"/>
                <a:cs typeface="Helvetica Neue" charset="0"/>
              </a:rPr>
              <a:t>Located inside of code/banking-</a:t>
            </a:r>
            <a:r>
              <a:rPr lang="en-US" dirty="0" err="1" smtClean="0">
                <a:latin typeface="Helvetica Neue" charset="0"/>
                <a:ea typeface="Helvetica Neue" charset="0"/>
                <a:cs typeface="Helvetica Neue" charset="0"/>
              </a:rPr>
              <a:t>api</a:t>
            </a:r>
            <a:endParaRPr lang="en-US" dirty="0" smtClean="0">
              <a:latin typeface="Helvetica Neue" charset="0"/>
              <a:ea typeface="Helvetica Neue" charset="0"/>
              <a:cs typeface="Helvetica Neue" charset="0"/>
            </a:endParaRPr>
          </a:p>
          <a:p>
            <a:pPr marL="800100" lvl="1" indent="-342900">
              <a:spcBef>
                <a:spcPts val="35"/>
              </a:spcBef>
              <a:buFont typeface="+mj-lt"/>
              <a:buAutoNum type="arabicPeriod"/>
            </a:pPr>
            <a:endParaRPr lang="en-US" dirty="0">
              <a:latin typeface="Helvetica Neue" charset="0"/>
              <a:ea typeface="Helvetica Neue" charset="0"/>
              <a:cs typeface="Helvetica Neue" charset="0"/>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2</a:t>
            </a:fld>
            <a:r>
              <a:rPr dirty="0"/>
              <a:t> </a:t>
            </a:r>
            <a:r>
              <a:rPr spc="-5" dirty="0"/>
              <a:t>of</a:t>
            </a:r>
            <a:r>
              <a:rPr spc="-95" dirty="0"/>
              <a:t> </a:t>
            </a:r>
            <a:r>
              <a:rPr dirty="0"/>
              <a:t>28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093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302500"/>
            <a:ext cx="323596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Launch the </a:t>
            </a:r>
            <a:r>
              <a:rPr sz="1200" spc="-15" dirty="0">
                <a:solidFill>
                  <a:srgbClr val="111111"/>
                </a:solidFill>
                <a:latin typeface="Helvetica Neue"/>
                <a:cs typeface="Helvetica Neue"/>
              </a:rPr>
              <a:t>cluster. </a:t>
            </a:r>
            <a:r>
              <a:rPr sz="1200" dirty="0">
                <a:solidFill>
                  <a:srgbClr val="111111"/>
                </a:solidFill>
                <a:latin typeface="Helvetica Neue"/>
                <a:cs typeface="Helvetica Neue"/>
              </a:rPr>
              <a:t>It might take a few</a:t>
            </a:r>
            <a:r>
              <a:rPr sz="1200" spc="-80" dirty="0">
                <a:solidFill>
                  <a:srgbClr val="111111"/>
                </a:solidFill>
                <a:latin typeface="Helvetica Neue"/>
                <a:cs typeface="Helvetica Neue"/>
              </a:rPr>
              <a:t> </a:t>
            </a:r>
            <a:r>
              <a:rPr sz="1200" dirty="0">
                <a:solidFill>
                  <a:srgbClr val="111111"/>
                </a:solidFill>
                <a:latin typeface="Helvetica Neue"/>
                <a:cs typeface="Helvetica Neue"/>
              </a:rPr>
              <a:t>minutes.</a:t>
            </a:r>
            <a:endParaRPr sz="1200">
              <a:latin typeface="Helvetica Neue"/>
              <a:cs typeface="Helvetica Neue"/>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20</a:t>
            </a:fld>
            <a:r>
              <a:rPr dirty="0"/>
              <a:t> </a:t>
            </a:r>
            <a:r>
              <a:rPr spc="-5" dirty="0"/>
              <a:t>of</a:t>
            </a:r>
            <a:r>
              <a:rPr spc="-95" dirty="0"/>
              <a:t> </a:t>
            </a:r>
            <a:r>
              <a:rPr dirty="0"/>
              <a:t>28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0935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302500"/>
            <a:ext cx="160909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111111"/>
                </a:solidFill>
                <a:latin typeface="Helvetica Neue"/>
                <a:cs typeface="Helvetica Neue"/>
              </a:rPr>
              <a:t>You’ll </a:t>
            </a:r>
            <a:r>
              <a:rPr sz="1200" dirty="0">
                <a:solidFill>
                  <a:srgbClr val="111111"/>
                </a:solidFill>
                <a:latin typeface="Helvetica Neue"/>
                <a:cs typeface="Helvetica Neue"/>
              </a:rPr>
              <a:t>see the</a:t>
            </a:r>
            <a:r>
              <a:rPr sz="1200" spc="-20" dirty="0">
                <a:solidFill>
                  <a:srgbClr val="111111"/>
                </a:solidFill>
                <a:latin typeface="Helvetica Neue"/>
                <a:cs typeface="Helvetica Neue"/>
              </a:rPr>
              <a:t> </a:t>
            </a:r>
            <a:r>
              <a:rPr sz="1200" spc="-10" dirty="0">
                <a:solidFill>
                  <a:srgbClr val="111111"/>
                </a:solidFill>
                <a:latin typeface="Helvetica Neue"/>
                <a:cs typeface="Helvetica Neue"/>
              </a:rPr>
              <a:t>progress:</a:t>
            </a:r>
            <a:endParaRPr sz="1200">
              <a:latin typeface="Helvetica Neue"/>
              <a:cs typeface="Helvetica Neue"/>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21</a:t>
            </a:fld>
            <a:r>
              <a:rPr dirty="0"/>
              <a:t> </a:t>
            </a:r>
            <a:r>
              <a:rPr spc="-5" dirty="0"/>
              <a:t>of</a:t>
            </a:r>
            <a:r>
              <a:rPr spc="-95" dirty="0"/>
              <a:t> </a:t>
            </a:r>
            <a:r>
              <a:rPr dirty="0"/>
              <a:t>28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2967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312659"/>
            <a:ext cx="6551295" cy="4318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ECS </a:t>
            </a:r>
            <a:r>
              <a:rPr sz="1200" spc="-5" dirty="0">
                <a:solidFill>
                  <a:srgbClr val="111111"/>
                </a:solidFill>
                <a:latin typeface="Helvetica Neue"/>
                <a:cs typeface="Helvetica Neue"/>
              </a:rPr>
              <a:t>creates </a:t>
            </a:r>
            <a:r>
              <a:rPr sz="1200" dirty="0">
                <a:solidFill>
                  <a:srgbClr val="111111"/>
                </a:solidFill>
                <a:latin typeface="Helvetica Neue"/>
                <a:cs typeface="Helvetica Neue"/>
              </a:rPr>
              <a:t>a lot of EC2 </a:t>
            </a:r>
            <a:r>
              <a:rPr sz="1200" spc="-10" dirty="0">
                <a:solidFill>
                  <a:srgbClr val="111111"/>
                </a:solidFill>
                <a:latin typeface="Helvetica Neue"/>
                <a:cs typeface="Helvetica Neue"/>
              </a:rPr>
              <a:t>resources </a:t>
            </a:r>
            <a:r>
              <a:rPr sz="1200" dirty="0">
                <a:solidFill>
                  <a:srgbClr val="111111"/>
                </a:solidFill>
                <a:latin typeface="Helvetica Neue"/>
                <a:cs typeface="Helvetica Neue"/>
              </a:rPr>
              <a:t>for you such as Internet </a:t>
            </a:r>
            <a:r>
              <a:rPr sz="1200" spc="-15" dirty="0">
                <a:solidFill>
                  <a:srgbClr val="111111"/>
                </a:solidFill>
                <a:latin typeface="Helvetica Neue"/>
                <a:cs typeface="Helvetica Neue"/>
              </a:rPr>
              <a:t>Gateway, </a:t>
            </a:r>
            <a:r>
              <a:rPr sz="1200" dirty="0">
                <a:solidFill>
                  <a:srgbClr val="111111"/>
                </a:solidFill>
                <a:latin typeface="Helvetica Neue"/>
                <a:cs typeface="Helvetica Neue"/>
              </a:rPr>
              <a:t>VPC, security </a:t>
            </a:r>
            <a:r>
              <a:rPr sz="1200" spc="-5" dirty="0">
                <a:solidFill>
                  <a:srgbClr val="111111"/>
                </a:solidFill>
                <a:latin typeface="Helvetica Neue"/>
                <a:cs typeface="Helvetica Neue"/>
              </a:rPr>
              <a:t>group, </a:t>
            </a:r>
            <a:r>
              <a:rPr sz="1200" dirty="0">
                <a:solidFill>
                  <a:srgbClr val="111111"/>
                </a:solidFill>
                <a:latin typeface="Helvetica Neue"/>
                <a:cs typeface="Helvetica Neue"/>
              </a:rPr>
              <a:t>Auto  Scaling </a:t>
            </a:r>
            <a:r>
              <a:rPr sz="1200" spc="-5" dirty="0">
                <a:solidFill>
                  <a:srgbClr val="111111"/>
                </a:solidFill>
                <a:latin typeface="Helvetica Neue"/>
                <a:cs typeface="Helvetica Neue"/>
              </a:rPr>
              <a:t>group, </a:t>
            </a:r>
            <a:r>
              <a:rPr sz="1200" dirty="0">
                <a:solidFill>
                  <a:srgbClr val="111111"/>
                </a:solidFill>
                <a:latin typeface="Helvetica Neue"/>
                <a:cs typeface="Helvetica Neue"/>
              </a:rPr>
              <a:t>etc. which is </a:t>
            </a:r>
            <a:r>
              <a:rPr sz="1200" spc="-5" dirty="0">
                <a:solidFill>
                  <a:srgbClr val="111111"/>
                </a:solidFill>
                <a:latin typeface="Helvetica Neue"/>
                <a:cs typeface="Helvetica Neue"/>
              </a:rPr>
              <a:t>great </a:t>
            </a:r>
            <a:r>
              <a:rPr sz="1200" dirty="0">
                <a:solidFill>
                  <a:srgbClr val="111111"/>
                </a:solidFill>
                <a:latin typeface="Helvetica Neue"/>
                <a:cs typeface="Helvetica Neue"/>
              </a:rPr>
              <a:t>because you </a:t>
            </a:r>
            <a:r>
              <a:rPr sz="1200" spc="-5" dirty="0">
                <a:solidFill>
                  <a:srgbClr val="111111"/>
                </a:solidFill>
                <a:latin typeface="Helvetica Neue"/>
                <a:cs typeface="Helvetica Neue"/>
              </a:rPr>
              <a:t>don’t </a:t>
            </a:r>
            <a:r>
              <a:rPr sz="1200" dirty="0">
                <a:solidFill>
                  <a:srgbClr val="111111"/>
                </a:solidFill>
                <a:latin typeface="Helvetica Neue"/>
                <a:cs typeface="Helvetica Neue"/>
              </a:rPr>
              <a:t>have to </a:t>
            </a:r>
            <a:r>
              <a:rPr sz="1200" spc="-5" dirty="0">
                <a:solidFill>
                  <a:srgbClr val="111111"/>
                </a:solidFill>
                <a:latin typeface="Helvetica Neue"/>
                <a:cs typeface="Helvetica Neue"/>
              </a:rPr>
              <a:t>create </a:t>
            </a:r>
            <a:r>
              <a:rPr sz="1200" dirty="0">
                <a:solidFill>
                  <a:srgbClr val="111111"/>
                </a:solidFill>
                <a:latin typeface="Helvetica Neue"/>
                <a:cs typeface="Helvetica Neue"/>
              </a:rPr>
              <a:t>them</a:t>
            </a:r>
            <a:r>
              <a:rPr sz="1200" spc="-70" dirty="0">
                <a:solidFill>
                  <a:srgbClr val="111111"/>
                </a:solidFill>
                <a:latin typeface="Helvetica Neue"/>
                <a:cs typeface="Helvetica Neue"/>
              </a:rPr>
              <a:t> </a:t>
            </a:r>
            <a:r>
              <a:rPr sz="1200" spc="-10" dirty="0">
                <a:solidFill>
                  <a:srgbClr val="111111"/>
                </a:solidFill>
                <a:latin typeface="Helvetica Neue"/>
                <a:cs typeface="Helvetica Neue"/>
              </a:rPr>
              <a:t>manually.</a:t>
            </a:r>
            <a:endParaRPr sz="1200">
              <a:latin typeface="Helvetica Neue"/>
              <a:cs typeface="Helvetica Neue"/>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22</a:t>
            </a:fld>
            <a:r>
              <a:rPr dirty="0"/>
              <a:t> </a:t>
            </a:r>
            <a:r>
              <a:rPr spc="-5" dirty="0"/>
              <a:t>of</a:t>
            </a:r>
            <a:r>
              <a:rPr spc="-95" dirty="0"/>
              <a:t> </a:t>
            </a:r>
            <a:r>
              <a:rPr dirty="0"/>
              <a:t>28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32967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23</a:t>
            </a:fld>
            <a:r>
              <a:rPr dirty="0"/>
              <a:t> </a:t>
            </a:r>
            <a:r>
              <a:rPr spc="-5" dirty="0"/>
              <a:t>of</a:t>
            </a:r>
            <a:r>
              <a:rPr spc="-95" dirty="0"/>
              <a:t> </a:t>
            </a:r>
            <a:r>
              <a:rPr dirty="0"/>
              <a:t>28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4017645" cy="391160"/>
          </a:xfrm>
          <a:prstGeom prst="rect">
            <a:avLst/>
          </a:prstGeom>
        </p:spPr>
        <p:txBody>
          <a:bodyPr vert="horz" wrap="square" lIns="0" tIns="12700" rIns="0" bIns="0" rtlCol="0">
            <a:spAutoFit/>
          </a:bodyPr>
          <a:lstStyle/>
          <a:p>
            <a:pPr marL="12700">
              <a:lnSpc>
                <a:spcPct val="100000"/>
              </a:lnSpc>
              <a:spcBef>
                <a:spcPts val="100"/>
              </a:spcBef>
            </a:pPr>
            <a:r>
              <a:rPr dirty="0"/>
              <a:t>4. </a:t>
            </a:r>
            <a:r>
              <a:rPr spc="-10" dirty="0"/>
              <a:t>Create </a:t>
            </a:r>
            <a:r>
              <a:rPr dirty="0"/>
              <a:t>Service and</a:t>
            </a:r>
            <a:r>
              <a:rPr spc="-60" dirty="0"/>
              <a:t> </a:t>
            </a:r>
            <a:r>
              <a:rPr spc="-25" dirty="0"/>
              <a:t>Verify</a:t>
            </a:r>
          </a:p>
        </p:txBody>
      </p:sp>
      <p:sp>
        <p:nvSpPr>
          <p:cNvPr id="4" name="object 4"/>
          <p:cNvSpPr txBox="1"/>
          <p:nvPr/>
        </p:nvSpPr>
        <p:spPr>
          <a:xfrm>
            <a:off x="368299" y="1389380"/>
            <a:ext cx="6997700" cy="1244600"/>
          </a:xfrm>
          <a:prstGeom prst="rect">
            <a:avLst/>
          </a:prstGeom>
        </p:spPr>
        <p:txBody>
          <a:bodyPr vert="horz" wrap="square" lIns="0" tIns="12700" rIns="0" bIns="0" rtlCol="0">
            <a:spAutoFit/>
          </a:bodyPr>
          <a:lstStyle/>
          <a:p>
            <a:pPr marL="12700" marR="95250" algn="just">
              <a:lnSpc>
                <a:spcPct val="111100"/>
              </a:lnSpc>
              <a:spcBef>
                <a:spcPts val="100"/>
              </a:spcBef>
            </a:pPr>
            <a:r>
              <a:rPr sz="1200" dirty="0">
                <a:solidFill>
                  <a:srgbClr val="111111"/>
                </a:solidFill>
                <a:latin typeface="Helvetica Neue"/>
                <a:cs typeface="Helvetica Neue"/>
              </a:rPr>
              <a:t>The last step is to </a:t>
            </a:r>
            <a:r>
              <a:rPr sz="1200" spc="-5" dirty="0">
                <a:solidFill>
                  <a:srgbClr val="111111"/>
                </a:solidFill>
                <a:latin typeface="Helvetica Neue"/>
                <a:cs typeface="Helvetica Neue"/>
              </a:rPr>
              <a:t>create </a:t>
            </a:r>
            <a:r>
              <a:rPr sz="1200" dirty="0">
                <a:solidFill>
                  <a:srgbClr val="111111"/>
                </a:solidFill>
                <a:latin typeface="Helvetica Neue"/>
                <a:cs typeface="Helvetica Neue"/>
              </a:rPr>
              <a:t>a service which will take the task and the cluster and make the containers</a:t>
            </a:r>
            <a:r>
              <a:rPr sz="1200" spc="-90" dirty="0">
                <a:solidFill>
                  <a:srgbClr val="111111"/>
                </a:solidFill>
                <a:latin typeface="Helvetica Neue"/>
                <a:cs typeface="Helvetica Neue"/>
              </a:rPr>
              <a:t> </a:t>
            </a:r>
            <a:r>
              <a:rPr sz="1200" dirty="0">
                <a:solidFill>
                  <a:srgbClr val="111111"/>
                </a:solidFill>
                <a:latin typeface="Helvetica Neue"/>
                <a:cs typeface="Helvetica Neue"/>
              </a:rPr>
              <a:t>in  the task run in the specified </a:t>
            </a:r>
            <a:r>
              <a:rPr sz="1200" spc="-15" dirty="0">
                <a:solidFill>
                  <a:srgbClr val="111111"/>
                </a:solidFill>
                <a:latin typeface="Helvetica Neue"/>
                <a:cs typeface="Helvetica Neue"/>
              </a:rPr>
              <a:t>cluster. </a:t>
            </a:r>
            <a:r>
              <a:rPr sz="1200" spc="-25" dirty="0">
                <a:solidFill>
                  <a:srgbClr val="111111"/>
                </a:solidFill>
                <a:latin typeface="Helvetica Neue"/>
                <a:cs typeface="Helvetica Neue"/>
              </a:rPr>
              <a:t>It’s </a:t>
            </a:r>
            <a:r>
              <a:rPr sz="1200" dirty="0">
                <a:solidFill>
                  <a:srgbClr val="111111"/>
                </a:solidFill>
                <a:latin typeface="Helvetica Neue"/>
                <a:cs typeface="Helvetica Neue"/>
              </a:rPr>
              <a:t>oversimplified explanation because service will do </a:t>
            </a:r>
            <a:r>
              <a:rPr sz="1200" spc="-10" dirty="0">
                <a:solidFill>
                  <a:srgbClr val="111111"/>
                </a:solidFill>
                <a:latin typeface="Helvetica Neue"/>
                <a:cs typeface="Helvetica Neue"/>
              </a:rPr>
              <a:t>more </a:t>
            </a:r>
            <a:r>
              <a:rPr sz="1200" dirty="0">
                <a:solidFill>
                  <a:srgbClr val="111111"/>
                </a:solidFill>
                <a:latin typeface="Helvetica Neue"/>
                <a:cs typeface="Helvetica Neue"/>
              </a:rPr>
              <a:t>such  as monitor health and </a:t>
            </a:r>
            <a:r>
              <a:rPr sz="1200" spc="-5" dirty="0">
                <a:solidFill>
                  <a:srgbClr val="111111"/>
                </a:solidFill>
                <a:latin typeface="Helvetica Neue"/>
                <a:cs typeface="Helvetica Neue"/>
              </a:rPr>
              <a:t>restart</a:t>
            </a:r>
            <a:r>
              <a:rPr sz="1200" spc="-90" dirty="0">
                <a:solidFill>
                  <a:srgbClr val="111111"/>
                </a:solidFill>
                <a:latin typeface="Helvetica Neue"/>
                <a:cs typeface="Helvetica Neue"/>
              </a:rPr>
              <a:t> </a:t>
            </a:r>
            <a:r>
              <a:rPr sz="1200" dirty="0">
                <a:solidFill>
                  <a:srgbClr val="111111"/>
                </a:solidFill>
                <a:latin typeface="Helvetica Neue"/>
                <a:cs typeface="Helvetica Neue"/>
              </a:rPr>
              <a:t>containers.</a:t>
            </a:r>
            <a:endParaRPr sz="1200">
              <a:latin typeface="Helvetica Neue"/>
              <a:cs typeface="Helvetica Neue"/>
            </a:endParaRPr>
          </a:p>
          <a:p>
            <a:pPr>
              <a:lnSpc>
                <a:spcPct val="100000"/>
              </a:lnSpc>
              <a:spcBef>
                <a:spcPts val="45"/>
              </a:spcBef>
            </a:pPr>
            <a:endParaRPr sz="1350">
              <a:latin typeface="Times New Roman"/>
              <a:cs typeface="Times New Roman"/>
            </a:endParaRPr>
          </a:p>
          <a:p>
            <a:pPr marL="12700" marR="5080">
              <a:lnSpc>
                <a:spcPct val="111100"/>
              </a:lnSpc>
            </a:pPr>
            <a:r>
              <a:rPr sz="1200" dirty="0">
                <a:solidFill>
                  <a:srgbClr val="111111"/>
                </a:solidFill>
                <a:latin typeface="Helvetica Neue"/>
                <a:cs typeface="Helvetica Neue"/>
              </a:rPr>
              <a:t>Go to </a:t>
            </a:r>
            <a:r>
              <a:rPr sz="1200" spc="-5" dirty="0">
                <a:solidFill>
                  <a:srgbClr val="111111"/>
                </a:solidFill>
                <a:latin typeface="Helvetica Neue"/>
                <a:cs typeface="Helvetica Neue"/>
              </a:rPr>
              <a:t>Create </a:t>
            </a:r>
            <a:r>
              <a:rPr sz="1200" dirty="0">
                <a:solidFill>
                  <a:srgbClr val="111111"/>
                </a:solidFill>
                <a:latin typeface="Helvetica Neue"/>
                <a:cs typeface="Helvetica Neue"/>
              </a:rPr>
              <a:t>Services which is under </a:t>
            </a:r>
            <a:r>
              <a:rPr sz="1200" spc="-35" dirty="0">
                <a:solidFill>
                  <a:srgbClr val="111111"/>
                </a:solidFill>
                <a:latin typeface="Helvetica Neue"/>
                <a:cs typeface="Helvetica Neue"/>
              </a:rPr>
              <a:t>Task </a:t>
            </a:r>
            <a:r>
              <a:rPr sz="1200" dirty="0">
                <a:solidFill>
                  <a:srgbClr val="111111"/>
                </a:solidFill>
                <a:latin typeface="Helvetica Neue"/>
                <a:cs typeface="Helvetica Neue"/>
              </a:rPr>
              <a:t>Definition -&gt; banking-api-task -&gt; Actions -&gt; </a:t>
            </a:r>
            <a:r>
              <a:rPr sz="1200" spc="-5" dirty="0">
                <a:solidFill>
                  <a:srgbClr val="111111"/>
                </a:solidFill>
                <a:latin typeface="Helvetica Neue"/>
                <a:cs typeface="Helvetica Neue"/>
              </a:rPr>
              <a:t>Create</a:t>
            </a:r>
            <a:r>
              <a:rPr sz="1200" spc="-45" dirty="0">
                <a:solidFill>
                  <a:srgbClr val="111111"/>
                </a:solidFill>
                <a:latin typeface="Helvetica Neue"/>
                <a:cs typeface="Helvetica Neue"/>
              </a:rPr>
              <a:t> </a:t>
            </a:r>
            <a:r>
              <a:rPr sz="1200" dirty="0">
                <a:solidFill>
                  <a:srgbClr val="111111"/>
                </a:solidFill>
                <a:latin typeface="Helvetica Neue"/>
                <a:cs typeface="Helvetica Neue"/>
              </a:rPr>
              <a:t>Service.  </a:t>
            </a:r>
            <a:r>
              <a:rPr sz="1200" spc="-45" dirty="0">
                <a:solidFill>
                  <a:srgbClr val="111111"/>
                </a:solidFill>
                <a:latin typeface="Helvetica Neue"/>
                <a:cs typeface="Helvetica Neue"/>
              </a:rPr>
              <a:t>You </a:t>
            </a:r>
            <a:r>
              <a:rPr sz="1200" dirty="0">
                <a:solidFill>
                  <a:srgbClr val="111111"/>
                </a:solidFill>
                <a:latin typeface="Helvetica Neue"/>
                <a:cs typeface="Helvetica Neue"/>
              </a:rPr>
              <a:t>will see</a:t>
            </a:r>
            <a:r>
              <a:rPr sz="1200" spc="-55" dirty="0">
                <a:solidFill>
                  <a:srgbClr val="111111"/>
                </a:solidFill>
                <a:latin typeface="Helvetica Neue"/>
                <a:cs typeface="Helvetica Neue"/>
              </a:rPr>
              <a:t> </a:t>
            </a:r>
            <a:r>
              <a:rPr sz="1200" dirty="0">
                <a:solidFill>
                  <a:srgbClr val="111111"/>
                </a:solidFill>
                <a:latin typeface="Helvetica Neue"/>
                <a:cs typeface="Helvetica Neue"/>
              </a:rPr>
              <a:t>this:</a:t>
            </a:r>
            <a:endParaRPr sz="1200">
              <a:latin typeface="Helvetica Neue"/>
              <a:cs typeface="Helvetica Neue"/>
            </a:endParaRPr>
          </a:p>
        </p:txBody>
      </p:sp>
      <p:sp>
        <p:nvSpPr>
          <p:cNvPr id="5" name="object 5"/>
          <p:cNvSpPr/>
          <p:nvPr/>
        </p:nvSpPr>
        <p:spPr>
          <a:xfrm>
            <a:off x="380999" y="2844800"/>
            <a:ext cx="7010400" cy="632968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24</a:t>
            </a:fld>
            <a:r>
              <a:rPr dirty="0"/>
              <a:t> </a:t>
            </a:r>
            <a:r>
              <a:rPr spc="-5" dirty="0"/>
              <a:t>of</a:t>
            </a:r>
            <a:r>
              <a:rPr spc="-95" dirty="0"/>
              <a:t> </a:t>
            </a:r>
            <a:r>
              <a:rPr dirty="0"/>
              <a:t>28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68299" y="769619"/>
            <a:ext cx="2141855" cy="306070"/>
          </a:xfrm>
          <a:prstGeom prst="rect">
            <a:avLst/>
          </a:prstGeom>
        </p:spPr>
        <p:txBody>
          <a:bodyPr vert="horz" wrap="square" lIns="0" tIns="17780" rIns="0" bIns="0" rtlCol="0">
            <a:spAutoFit/>
          </a:bodyPr>
          <a:lstStyle/>
          <a:p>
            <a:pPr marL="12700">
              <a:lnSpc>
                <a:spcPct val="100000"/>
              </a:lnSpc>
              <a:spcBef>
                <a:spcPts val="140"/>
              </a:spcBef>
            </a:pPr>
            <a:r>
              <a:rPr sz="1800" b="1" spc="15" dirty="0">
                <a:solidFill>
                  <a:srgbClr val="111111"/>
                </a:solidFill>
                <a:latin typeface="Helvetica Neue"/>
                <a:cs typeface="Helvetica Neue"/>
              </a:rPr>
              <a:t>Everything </a:t>
            </a:r>
            <a:r>
              <a:rPr sz="1800" b="1" spc="10" dirty="0">
                <a:solidFill>
                  <a:srgbClr val="111111"/>
                </a:solidFill>
                <a:latin typeface="Helvetica Neue"/>
                <a:cs typeface="Helvetica Neue"/>
              </a:rPr>
              <a:t>is</a:t>
            </a:r>
            <a:r>
              <a:rPr sz="1800" b="1" spc="-75" dirty="0">
                <a:solidFill>
                  <a:srgbClr val="111111"/>
                </a:solidFill>
                <a:latin typeface="Helvetica Neue"/>
                <a:cs typeface="Helvetica Neue"/>
              </a:rPr>
              <a:t> </a:t>
            </a:r>
            <a:r>
              <a:rPr sz="1800" b="1" spc="5" dirty="0">
                <a:solidFill>
                  <a:srgbClr val="111111"/>
                </a:solidFill>
                <a:latin typeface="Helvetica Neue"/>
                <a:cs typeface="Helvetica Neue"/>
              </a:rPr>
              <a:t>ready</a:t>
            </a:r>
            <a:endParaRPr sz="1800">
              <a:latin typeface="Helvetica Neue"/>
              <a:cs typeface="Helvetica Neue"/>
            </a:endParaRPr>
          </a:p>
        </p:txBody>
      </p:sp>
      <p:sp>
        <p:nvSpPr>
          <p:cNvPr id="4" name="object 4"/>
          <p:cNvSpPr txBox="1"/>
          <p:nvPr/>
        </p:nvSpPr>
        <p:spPr>
          <a:xfrm>
            <a:off x="368299" y="1277620"/>
            <a:ext cx="6986270" cy="431800"/>
          </a:xfrm>
          <a:prstGeom prst="rect">
            <a:avLst/>
          </a:prstGeom>
        </p:spPr>
        <p:txBody>
          <a:bodyPr vert="horz" wrap="square" lIns="0" tIns="12700" rIns="0" bIns="0" rtlCol="0">
            <a:spAutoFit/>
          </a:bodyPr>
          <a:lstStyle/>
          <a:p>
            <a:pPr marL="12700" marR="5080">
              <a:lnSpc>
                <a:spcPct val="111100"/>
              </a:lnSpc>
              <a:spcBef>
                <a:spcPts val="100"/>
              </a:spcBef>
            </a:pPr>
            <a:r>
              <a:rPr sz="1200" spc="-15" dirty="0">
                <a:solidFill>
                  <a:srgbClr val="111111"/>
                </a:solidFill>
                <a:latin typeface="Helvetica Neue"/>
                <a:cs typeface="Helvetica Neue"/>
              </a:rPr>
              <a:t>Phew. </a:t>
            </a:r>
            <a:r>
              <a:rPr sz="1200" dirty="0">
                <a:solidFill>
                  <a:srgbClr val="111111"/>
                </a:solidFill>
                <a:latin typeface="Helvetica Neue"/>
                <a:cs typeface="Helvetica Neue"/>
              </a:rPr>
              <a:t>Everything should be </a:t>
            </a:r>
            <a:r>
              <a:rPr sz="1200" spc="-5" dirty="0">
                <a:solidFill>
                  <a:srgbClr val="111111"/>
                </a:solidFill>
                <a:latin typeface="Helvetica Neue"/>
                <a:cs typeface="Helvetica Neue"/>
              </a:rPr>
              <a:t>ready </a:t>
            </a:r>
            <a:r>
              <a:rPr sz="1200" dirty="0">
                <a:solidFill>
                  <a:srgbClr val="111111"/>
                </a:solidFill>
                <a:latin typeface="Helvetica Neue"/>
                <a:cs typeface="Helvetica Neue"/>
              </a:rPr>
              <a:t>by </a:t>
            </a:r>
            <a:r>
              <a:rPr sz="1200" spc="-20" dirty="0">
                <a:solidFill>
                  <a:srgbClr val="111111"/>
                </a:solidFill>
                <a:latin typeface="Helvetica Neue"/>
                <a:cs typeface="Helvetica Neue"/>
              </a:rPr>
              <a:t>now. </a:t>
            </a:r>
            <a:r>
              <a:rPr sz="1200" spc="-70" dirty="0">
                <a:solidFill>
                  <a:srgbClr val="111111"/>
                </a:solidFill>
                <a:latin typeface="Helvetica Neue"/>
                <a:cs typeface="Helvetica Neue"/>
              </a:rPr>
              <a:t>To </a:t>
            </a:r>
            <a:r>
              <a:rPr sz="1200" spc="-15" dirty="0">
                <a:solidFill>
                  <a:srgbClr val="111111"/>
                </a:solidFill>
                <a:latin typeface="Helvetica Neue"/>
                <a:cs typeface="Helvetica Neue"/>
              </a:rPr>
              <a:t>verify, </a:t>
            </a:r>
            <a:r>
              <a:rPr sz="1200" dirty="0">
                <a:solidFill>
                  <a:srgbClr val="111111"/>
                </a:solidFill>
                <a:latin typeface="Helvetica Neue"/>
                <a:cs typeface="Helvetica Neue"/>
              </a:rPr>
              <a:t>we need to grab a public IP or public DNS. </a:t>
            </a:r>
            <a:r>
              <a:rPr sz="1200" spc="-70" dirty="0">
                <a:solidFill>
                  <a:srgbClr val="111111"/>
                </a:solidFill>
                <a:latin typeface="Helvetica Neue"/>
                <a:cs typeface="Helvetica Neue"/>
              </a:rPr>
              <a:t>To </a:t>
            </a:r>
            <a:r>
              <a:rPr sz="1200" dirty="0">
                <a:solidFill>
                  <a:srgbClr val="111111"/>
                </a:solidFill>
                <a:latin typeface="Helvetica Neue"/>
                <a:cs typeface="Helvetica Neue"/>
              </a:rPr>
              <a:t>do  so, click Clusters -&gt; banking-api-cluster (cluster name) -&gt; ESC Instances (tab) and Container</a:t>
            </a:r>
            <a:r>
              <a:rPr sz="1200" spc="-100" dirty="0">
                <a:solidFill>
                  <a:srgbClr val="111111"/>
                </a:solidFill>
                <a:latin typeface="Helvetica Neue"/>
                <a:cs typeface="Helvetica Neue"/>
              </a:rPr>
              <a:t> </a:t>
            </a:r>
            <a:r>
              <a:rPr sz="1200" dirty="0">
                <a:solidFill>
                  <a:srgbClr val="111111"/>
                </a:solidFill>
                <a:latin typeface="Helvetica Neue"/>
                <a:cs typeface="Helvetica Neue"/>
              </a:rPr>
              <a:t>instance:</a:t>
            </a:r>
            <a:endParaRPr sz="1200">
              <a:latin typeface="Helvetica Neue"/>
              <a:cs typeface="Helvetica Neue"/>
            </a:endParaRPr>
          </a:p>
        </p:txBody>
      </p:sp>
      <p:sp>
        <p:nvSpPr>
          <p:cNvPr id="5" name="object 5"/>
          <p:cNvSpPr/>
          <p:nvPr/>
        </p:nvSpPr>
        <p:spPr>
          <a:xfrm>
            <a:off x="380999" y="1920239"/>
            <a:ext cx="7010400" cy="63296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68500" y="8498844"/>
            <a:ext cx="190500" cy="1905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8299" y="8491219"/>
            <a:ext cx="18548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Copy public IP or DNS </a:t>
            </a:r>
            <a:r>
              <a:rPr sz="1200" spc="765" dirty="0">
                <a:solidFill>
                  <a:srgbClr val="111111"/>
                </a:solidFill>
                <a:latin typeface="Arial Unicode MS"/>
                <a:cs typeface="Arial Unicode MS"/>
              </a:rPr>
              <a:t>"</a:t>
            </a:r>
            <a:r>
              <a:rPr sz="1200" spc="-35" dirty="0">
                <a:solidFill>
                  <a:srgbClr val="111111"/>
                </a:solidFill>
                <a:latin typeface="Arial Unicode MS"/>
                <a:cs typeface="Arial Unicode MS"/>
              </a:rPr>
              <a:t> </a:t>
            </a:r>
            <a:r>
              <a:rPr sz="1200" dirty="0">
                <a:solidFill>
                  <a:srgbClr val="111111"/>
                </a:solidFill>
                <a:latin typeface="Helvetica Neue"/>
                <a:cs typeface="Helvetica Neue"/>
              </a:rPr>
              <a:t>.</a:t>
            </a:r>
            <a:endParaRPr sz="1200">
              <a:latin typeface="Helvetica Neue"/>
              <a:cs typeface="Helvetica Neue"/>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25</a:t>
            </a:fld>
            <a:r>
              <a:rPr dirty="0"/>
              <a:t> </a:t>
            </a:r>
            <a:r>
              <a:rPr spc="-5" dirty="0"/>
              <a:t>of</a:t>
            </a:r>
            <a:r>
              <a:rPr spc="-95" dirty="0"/>
              <a:t> </a:t>
            </a:r>
            <a:r>
              <a:rPr dirty="0"/>
              <a:t>28</a:t>
            </a:r>
          </a:p>
        </p:txBody>
      </p:sp>
      <p:sp>
        <p:nvSpPr>
          <p:cNvPr id="8" name="object 8"/>
          <p:cNvSpPr txBox="1"/>
          <p:nvPr/>
        </p:nvSpPr>
        <p:spPr>
          <a:xfrm>
            <a:off x="368299" y="8917940"/>
            <a:ext cx="1522730" cy="306070"/>
          </a:xfrm>
          <a:prstGeom prst="rect">
            <a:avLst/>
          </a:prstGeom>
        </p:spPr>
        <p:txBody>
          <a:bodyPr vert="horz" wrap="square" lIns="0" tIns="17780" rIns="0" bIns="0" rtlCol="0">
            <a:spAutoFit/>
          </a:bodyPr>
          <a:lstStyle/>
          <a:p>
            <a:pPr marL="12700">
              <a:lnSpc>
                <a:spcPct val="100000"/>
              </a:lnSpc>
              <a:spcBef>
                <a:spcPts val="140"/>
              </a:spcBef>
            </a:pPr>
            <a:r>
              <a:rPr sz="1800" b="1" spc="15" dirty="0">
                <a:solidFill>
                  <a:srgbClr val="111111"/>
                </a:solidFill>
                <a:latin typeface="Helvetica Neue"/>
                <a:cs typeface="Helvetica Neue"/>
              </a:rPr>
              <a:t>Dynamic</a:t>
            </a:r>
            <a:r>
              <a:rPr sz="1800" b="1" spc="-50" dirty="0">
                <a:solidFill>
                  <a:srgbClr val="111111"/>
                </a:solidFill>
                <a:latin typeface="Helvetica Neue"/>
                <a:cs typeface="Helvetica Neue"/>
              </a:rPr>
              <a:t> </a:t>
            </a:r>
            <a:r>
              <a:rPr sz="1800" b="1" spc="-35" dirty="0">
                <a:solidFill>
                  <a:srgbClr val="111111"/>
                </a:solidFill>
                <a:latin typeface="Helvetica Neue"/>
                <a:cs typeface="Helvetica Neue"/>
              </a:rPr>
              <a:t>Test</a:t>
            </a:r>
            <a:endParaRPr sz="1800">
              <a:latin typeface="Helvetica Neue"/>
              <a:cs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26</a:t>
            </a:fld>
            <a:r>
              <a:rPr dirty="0"/>
              <a:t> </a:t>
            </a:r>
            <a:r>
              <a:rPr spc="-5" dirty="0"/>
              <a:t>of</a:t>
            </a:r>
            <a:r>
              <a:rPr spc="-95" dirty="0"/>
              <a:t> </a:t>
            </a:r>
            <a:r>
              <a:rPr dirty="0"/>
              <a:t>28</a:t>
            </a:r>
          </a:p>
        </p:txBody>
      </p:sp>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68299" y="728980"/>
            <a:ext cx="7003415" cy="848360"/>
          </a:xfrm>
          <a:prstGeom prst="rect">
            <a:avLst/>
          </a:prstGeom>
        </p:spPr>
        <p:txBody>
          <a:bodyPr vert="horz" wrap="square" lIns="0" tIns="8890" rIns="0" bIns="0" rtlCol="0">
            <a:spAutoFit/>
          </a:bodyPr>
          <a:lstStyle/>
          <a:p>
            <a:pPr marL="12700" marR="5080">
              <a:lnSpc>
                <a:spcPct val="112999"/>
              </a:lnSpc>
              <a:spcBef>
                <a:spcPts val="70"/>
              </a:spcBef>
            </a:pPr>
            <a:r>
              <a:rPr sz="1200" spc="-70" dirty="0">
                <a:solidFill>
                  <a:srgbClr val="111111"/>
                </a:solidFill>
                <a:latin typeface="Helvetica Neue"/>
                <a:cs typeface="Helvetica Neue"/>
              </a:rPr>
              <a:t>To </a:t>
            </a:r>
            <a:r>
              <a:rPr sz="1200" dirty="0">
                <a:solidFill>
                  <a:srgbClr val="111111"/>
                </a:solidFill>
                <a:latin typeface="Helvetica Neue"/>
                <a:cs typeface="Helvetica Neue"/>
              </a:rPr>
              <a:t>test the dynamic content (content generated by the app with the help of a database), open in  </a:t>
            </a:r>
            <a:r>
              <a:rPr sz="1200" spc="-5" dirty="0">
                <a:solidFill>
                  <a:srgbClr val="111111"/>
                </a:solidFill>
                <a:latin typeface="Helvetica Neue"/>
                <a:cs typeface="Helvetica Neue"/>
              </a:rPr>
              <a:t>browser </a:t>
            </a:r>
            <a:r>
              <a:rPr sz="1200" dirty="0">
                <a:solidFill>
                  <a:srgbClr val="111111"/>
                </a:solidFill>
                <a:latin typeface="Helvetica Neue"/>
                <a:cs typeface="Helvetica Neue"/>
              </a:rPr>
              <a:t>with </a:t>
            </a:r>
            <a:r>
              <a:rPr sz="1200" spc="-5" dirty="0">
                <a:solidFill>
                  <a:srgbClr val="111111"/>
                </a:solidFill>
                <a:latin typeface="Courier"/>
                <a:cs typeface="Courier"/>
              </a:rPr>
              <a:t>{PUBLIC_DNS}/accounts</a:t>
            </a:r>
            <a:r>
              <a:rPr sz="1200" spc="-5" dirty="0">
                <a:solidFill>
                  <a:srgbClr val="111111"/>
                </a:solidFill>
                <a:latin typeface="Helvetica Neue"/>
                <a:cs typeface="Helvetica Neue"/>
              </a:rPr>
              <a:t>. </a:t>
            </a:r>
            <a:r>
              <a:rPr sz="1200" dirty="0">
                <a:solidFill>
                  <a:srgbClr val="111111"/>
                </a:solidFill>
                <a:latin typeface="Helvetica Neue"/>
                <a:cs typeface="Helvetica Neue"/>
              </a:rPr>
              <a:t>Most likely the </a:t>
            </a:r>
            <a:r>
              <a:rPr sz="1200" spc="-5" dirty="0">
                <a:solidFill>
                  <a:srgbClr val="111111"/>
                </a:solidFill>
                <a:latin typeface="Helvetica Neue"/>
                <a:cs typeface="Helvetica Neue"/>
              </a:rPr>
              <a:t>response </a:t>
            </a:r>
            <a:r>
              <a:rPr sz="1200" dirty="0">
                <a:solidFill>
                  <a:srgbClr val="111111"/>
                </a:solidFill>
                <a:latin typeface="Helvetica Neue"/>
                <a:cs typeface="Helvetica Neue"/>
              </a:rPr>
              <a:t>will be </a:t>
            </a:r>
            <a:r>
              <a:rPr sz="1200" dirty="0">
                <a:solidFill>
                  <a:srgbClr val="111111"/>
                </a:solidFill>
                <a:latin typeface="Courier"/>
                <a:cs typeface="Courier"/>
              </a:rPr>
              <a:t>[]</a:t>
            </a:r>
            <a:r>
              <a:rPr sz="1200" spc="-350" dirty="0">
                <a:solidFill>
                  <a:srgbClr val="111111"/>
                </a:solidFill>
                <a:latin typeface="Courier"/>
                <a:cs typeface="Courier"/>
              </a:rPr>
              <a:t> </a:t>
            </a:r>
            <a:r>
              <a:rPr sz="1200" dirty="0">
                <a:solidFill>
                  <a:srgbClr val="111111"/>
                </a:solidFill>
                <a:latin typeface="Helvetica Neue"/>
                <a:cs typeface="Helvetica Neue"/>
              </a:rPr>
              <a:t>because the database is  empty but </a:t>
            </a:r>
            <a:r>
              <a:rPr sz="1200" spc="-15" dirty="0">
                <a:solidFill>
                  <a:srgbClr val="111111"/>
                </a:solidFill>
                <a:latin typeface="Helvetica Neue"/>
                <a:cs typeface="Helvetica Neue"/>
              </a:rPr>
              <a:t>that’s </a:t>
            </a:r>
            <a:r>
              <a:rPr sz="1200" dirty="0">
                <a:solidFill>
                  <a:srgbClr val="111111"/>
                </a:solidFill>
                <a:latin typeface="Helvetica Neue"/>
                <a:cs typeface="Helvetica Neue"/>
              </a:rPr>
              <a:t>a good </a:t>
            </a:r>
            <a:r>
              <a:rPr sz="1200" spc="-5" dirty="0">
                <a:solidFill>
                  <a:srgbClr val="111111"/>
                </a:solidFill>
                <a:latin typeface="Helvetica Neue"/>
                <a:cs typeface="Helvetica Neue"/>
              </a:rPr>
              <a:t>response. </a:t>
            </a:r>
            <a:r>
              <a:rPr sz="1200" dirty="0">
                <a:solidFill>
                  <a:srgbClr val="111111"/>
                </a:solidFill>
                <a:latin typeface="Helvetica Neue"/>
                <a:cs typeface="Helvetica Neue"/>
              </a:rPr>
              <a:t>The server is working and can connect to the database </a:t>
            </a:r>
            <a:r>
              <a:rPr sz="1200" spc="-10" dirty="0">
                <a:solidFill>
                  <a:srgbClr val="111111"/>
                </a:solidFill>
                <a:latin typeface="Helvetica Neue"/>
                <a:cs typeface="Helvetica Neue"/>
              </a:rPr>
              <a:t>from </a:t>
            </a:r>
            <a:r>
              <a:rPr sz="1200" dirty="0">
                <a:solidFill>
                  <a:srgbClr val="111111"/>
                </a:solidFill>
                <a:latin typeface="Helvetica Neue"/>
                <a:cs typeface="Helvetica Neue"/>
              </a:rPr>
              <a:t>a  </a:t>
            </a:r>
            <a:r>
              <a:rPr sz="1200" spc="-5" dirty="0">
                <a:solidFill>
                  <a:srgbClr val="111111"/>
                </a:solidFill>
                <a:latin typeface="Helvetica Neue"/>
                <a:cs typeface="Helvetica Neue"/>
              </a:rPr>
              <a:t>diﬀerent</a:t>
            </a:r>
            <a:r>
              <a:rPr sz="1200" spc="-50" dirty="0">
                <a:solidFill>
                  <a:srgbClr val="111111"/>
                </a:solidFill>
                <a:latin typeface="Helvetica Neue"/>
                <a:cs typeface="Helvetica Neue"/>
              </a:rPr>
              <a:t> </a:t>
            </a:r>
            <a:r>
              <a:rPr sz="1200" spc="-15" dirty="0">
                <a:solidFill>
                  <a:srgbClr val="111111"/>
                </a:solidFill>
                <a:latin typeface="Helvetica Neue"/>
                <a:cs typeface="Helvetica Neue"/>
              </a:rPr>
              <a:t>container.</a:t>
            </a:r>
            <a:endParaRPr sz="1200">
              <a:latin typeface="Helvetica Neue"/>
              <a:cs typeface="Helvetica Neue"/>
            </a:endParaRPr>
          </a:p>
        </p:txBody>
      </p:sp>
      <p:sp>
        <p:nvSpPr>
          <p:cNvPr id="4" name="object 4"/>
          <p:cNvSpPr txBox="1"/>
          <p:nvPr/>
        </p:nvSpPr>
        <p:spPr>
          <a:xfrm>
            <a:off x="368299" y="1795779"/>
            <a:ext cx="1193800" cy="306070"/>
          </a:xfrm>
          <a:prstGeom prst="rect">
            <a:avLst/>
          </a:prstGeom>
        </p:spPr>
        <p:txBody>
          <a:bodyPr vert="horz" wrap="square" lIns="0" tIns="17780" rIns="0" bIns="0" rtlCol="0">
            <a:spAutoFit/>
          </a:bodyPr>
          <a:lstStyle/>
          <a:p>
            <a:pPr marL="12700">
              <a:lnSpc>
                <a:spcPct val="100000"/>
              </a:lnSpc>
              <a:spcBef>
                <a:spcPts val="140"/>
              </a:spcBef>
            </a:pPr>
            <a:r>
              <a:rPr sz="1800" b="1" spc="10" dirty="0">
                <a:solidFill>
                  <a:srgbClr val="111111"/>
                </a:solidFill>
                <a:latin typeface="Helvetica Neue"/>
                <a:cs typeface="Helvetica Neue"/>
              </a:rPr>
              <a:t>Static</a:t>
            </a:r>
            <a:r>
              <a:rPr sz="1800" b="1" spc="-55" dirty="0">
                <a:solidFill>
                  <a:srgbClr val="111111"/>
                </a:solidFill>
                <a:latin typeface="Helvetica Neue"/>
                <a:cs typeface="Helvetica Neue"/>
              </a:rPr>
              <a:t> </a:t>
            </a:r>
            <a:r>
              <a:rPr sz="1800" b="1" spc="-35" dirty="0">
                <a:solidFill>
                  <a:srgbClr val="111111"/>
                </a:solidFill>
                <a:latin typeface="Helvetica Neue"/>
                <a:cs typeface="Helvetica Neue"/>
              </a:rPr>
              <a:t>Test</a:t>
            </a:r>
            <a:endParaRPr sz="1800">
              <a:latin typeface="Helvetica Neue"/>
              <a:cs typeface="Helvetica Neue"/>
            </a:endParaRPr>
          </a:p>
        </p:txBody>
      </p:sp>
      <p:sp>
        <p:nvSpPr>
          <p:cNvPr id="5" name="object 5"/>
          <p:cNvSpPr txBox="1"/>
          <p:nvPr/>
        </p:nvSpPr>
        <p:spPr>
          <a:xfrm>
            <a:off x="368299" y="2303779"/>
            <a:ext cx="6960870" cy="848360"/>
          </a:xfrm>
          <a:prstGeom prst="rect">
            <a:avLst/>
          </a:prstGeom>
        </p:spPr>
        <p:txBody>
          <a:bodyPr vert="horz" wrap="square" lIns="0" tIns="8890" rIns="0" bIns="0" rtlCol="0">
            <a:spAutoFit/>
          </a:bodyPr>
          <a:lstStyle/>
          <a:p>
            <a:pPr marL="12700" marR="5080">
              <a:lnSpc>
                <a:spcPct val="112999"/>
              </a:lnSpc>
              <a:spcBef>
                <a:spcPts val="70"/>
              </a:spcBef>
            </a:pPr>
            <a:r>
              <a:rPr sz="1200" spc="-70" dirty="0">
                <a:solidFill>
                  <a:srgbClr val="111111"/>
                </a:solidFill>
                <a:latin typeface="Helvetica Neue"/>
                <a:cs typeface="Helvetica Neue"/>
              </a:rPr>
              <a:t>To </a:t>
            </a:r>
            <a:r>
              <a:rPr sz="1200" dirty="0">
                <a:solidFill>
                  <a:srgbClr val="111111"/>
                </a:solidFill>
                <a:latin typeface="Helvetica Neue"/>
                <a:cs typeface="Helvetica Neue"/>
              </a:rPr>
              <a:t>test the static content such as an image which was downloaded </a:t>
            </a:r>
            <a:r>
              <a:rPr sz="1200" spc="-10" dirty="0">
                <a:solidFill>
                  <a:srgbClr val="111111"/>
                </a:solidFill>
                <a:latin typeface="Helvetica Neue"/>
                <a:cs typeface="Helvetica Neue"/>
              </a:rPr>
              <a:t>from </a:t>
            </a:r>
            <a:r>
              <a:rPr sz="1200" dirty="0">
                <a:solidFill>
                  <a:srgbClr val="111111"/>
                </a:solidFill>
                <a:latin typeface="Helvetica Neue"/>
                <a:cs typeface="Helvetica Neue"/>
              </a:rPr>
              <a:t>the Internet by Docker (ADD  in Dockerfile) and baked into the image, navigate to </a:t>
            </a:r>
            <a:r>
              <a:rPr sz="1200" dirty="0">
                <a:solidFill>
                  <a:srgbClr val="0D6EA1"/>
                </a:solidFill>
                <a:latin typeface="Helvetica Neue"/>
                <a:cs typeface="Helvetica Neue"/>
              </a:rPr>
              <a:t>http://</a:t>
            </a:r>
            <a:r>
              <a:rPr sz="1200" dirty="0">
                <a:solidFill>
                  <a:srgbClr val="111111"/>
                </a:solidFill>
                <a:latin typeface="Helvetica Neue"/>
                <a:cs typeface="Helvetica Neue"/>
              </a:rPr>
              <a:t>{PUBLIC_DNS}/</a:t>
            </a:r>
            <a:r>
              <a:rPr sz="1200" dirty="0" smtClean="0">
                <a:solidFill>
                  <a:srgbClr val="111111"/>
                </a:solidFill>
                <a:latin typeface="Helvetica Neue"/>
                <a:cs typeface="Helvetica Neue"/>
              </a:rPr>
              <a:t>node-logo.png</a:t>
            </a:r>
            <a:r>
              <a:rPr sz="1200" spc="-100" dirty="0" smtClean="0">
                <a:solidFill>
                  <a:srgbClr val="111111"/>
                </a:solidFill>
                <a:latin typeface="Helvetica Neue"/>
                <a:cs typeface="Helvetica Neue"/>
              </a:rPr>
              <a:t> </a:t>
            </a:r>
            <a:r>
              <a:rPr sz="1200" dirty="0">
                <a:solidFill>
                  <a:srgbClr val="111111"/>
                </a:solidFill>
                <a:latin typeface="Helvetica Neue"/>
                <a:cs typeface="Helvetica Neue"/>
              </a:rPr>
              <a:t>to  see the images with Docker downloaded via </a:t>
            </a:r>
            <a:r>
              <a:rPr sz="1200" dirty="0">
                <a:solidFill>
                  <a:srgbClr val="111111"/>
                </a:solidFill>
                <a:latin typeface="Courier"/>
                <a:cs typeface="Courier"/>
              </a:rPr>
              <a:t>ADD</a:t>
            </a:r>
            <a:r>
              <a:rPr sz="1200" dirty="0">
                <a:solidFill>
                  <a:srgbClr val="111111"/>
                </a:solidFill>
                <a:latin typeface="Helvetica Neue"/>
                <a:cs typeface="Helvetica Neue"/>
              </a:rPr>
              <a:t>. Using ADD, you can fetch any data such as HTTPS  certificates </a:t>
            </a:r>
            <a:r>
              <a:rPr sz="1200" spc="-5" dirty="0">
                <a:solidFill>
                  <a:srgbClr val="111111"/>
                </a:solidFill>
                <a:latin typeface="Helvetica Neue"/>
                <a:cs typeface="Helvetica Neue"/>
              </a:rPr>
              <a:t>(from </a:t>
            </a:r>
            <a:r>
              <a:rPr sz="1200" dirty="0">
                <a:solidFill>
                  <a:srgbClr val="111111"/>
                </a:solidFill>
                <a:latin typeface="Helvetica Neue"/>
                <a:cs typeface="Helvetica Neue"/>
              </a:rPr>
              <a:t>a private S3 for</a:t>
            </a:r>
            <a:r>
              <a:rPr sz="1200" spc="-95" dirty="0">
                <a:solidFill>
                  <a:srgbClr val="111111"/>
                </a:solidFill>
                <a:latin typeface="Helvetica Neue"/>
                <a:cs typeface="Helvetica Neue"/>
              </a:rPr>
              <a:t> </a:t>
            </a:r>
            <a:r>
              <a:rPr sz="1200" dirty="0">
                <a:solidFill>
                  <a:srgbClr val="111111"/>
                </a:solidFill>
                <a:latin typeface="Helvetica Neue"/>
                <a:cs typeface="Helvetica Neue"/>
              </a:rPr>
              <a:t>example).</a:t>
            </a:r>
            <a:endParaRPr sz="1200" dirty="0">
              <a:latin typeface="Helvetica Neue"/>
              <a:cs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875"/>
              </a:lnSpc>
            </a:pPr>
            <a:fld id="{81D60167-4931-47E6-BA6A-407CBD079E47}" type="slidenum">
              <a:rPr dirty="0"/>
              <a:t>27</a:t>
            </a:fld>
            <a:r>
              <a:rPr dirty="0"/>
              <a:t> </a:t>
            </a:r>
            <a:r>
              <a:rPr spc="-5" dirty="0"/>
              <a:t>of</a:t>
            </a:r>
            <a:r>
              <a:rPr spc="-95" dirty="0"/>
              <a:t> </a:t>
            </a:r>
            <a:r>
              <a:rPr dirty="0"/>
              <a:t>28</a:t>
            </a:r>
          </a:p>
        </p:txBody>
      </p:sp>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5912485" cy="391160"/>
          </a:xfrm>
          <a:prstGeom prst="rect">
            <a:avLst/>
          </a:prstGeom>
        </p:spPr>
        <p:txBody>
          <a:bodyPr vert="horz" wrap="square" lIns="0" tIns="12700" rIns="0" bIns="0" rtlCol="0">
            <a:spAutoFit/>
          </a:bodyPr>
          <a:lstStyle/>
          <a:p>
            <a:pPr marL="12700">
              <a:lnSpc>
                <a:spcPct val="100000"/>
              </a:lnSpc>
              <a:spcBef>
                <a:spcPts val="100"/>
              </a:spcBef>
            </a:pPr>
            <a:r>
              <a:rPr spc="-30" dirty="0"/>
              <a:t>Terminate </a:t>
            </a:r>
            <a:r>
              <a:rPr dirty="0"/>
              <a:t>Service and</a:t>
            </a:r>
            <a:r>
              <a:rPr spc="-70" dirty="0"/>
              <a:t> </a:t>
            </a:r>
            <a:r>
              <a:rPr dirty="0"/>
              <a:t>Cluster/Instances</a:t>
            </a:r>
          </a:p>
        </p:txBody>
      </p:sp>
      <p:sp>
        <p:nvSpPr>
          <p:cNvPr id="4" name="object 4"/>
          <p:cNvSpPr txBox="1"/>
          <p:nvPr/>
        </p:nvSpPr>
        <p:spPr>
          <a:xfrm>
            <a:off x="368299" y="1409700"/>
            <a:ext cx="608203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111111"/>
                </a:solidFill>
                <a:latin typeface="Helvetica Neue"/>
                <a:cs typeface="Helvetica Neue"/>
              </a:rPr>
              <a:t>Don’t </a:t>
            </a:r>
            <a:r>
              <a:rPr sz="1200" spc="-10" dirty="0">
                <a:solidFill>
                  <a:srgbClr val="111111"/>
                </a:solidFill>
                <a:latin typeface="Helvetica Neue"/>
                <a:cs typeface="Helvetica Neue"/>
              </a:rPr>
              <a:t>forget </a:t>
            </a:r>
            <a:r>
              <a:rPr sz="1200" dirty="0">
                <a:solidFill>
                  <a:srgbClr val="111111"/>
                </a:solidFill>
                <a:latin typeface="Helvetica Neue"/>
                <a:cs typeface="Helvetica Neue"/>
              </a:rPr>
              <a:t>to </a:t>
            </a:r>
            <a:r>
              <a:rPr lang="en-US" sz="1200" dirty="0" smtClean="0">
                <a:solidFill>
                  <a:srgbClr val="111111"/>
                </a:solidFill>
                <a:latin typeface="Helvetica Neue"/>
                <a:cs typeface="Helvetica Neue"/>
              </a:rPr>
              <a:t>clearn up by </a:t>
            </a:r>
            <a:r>
              <a:rPr sz="1200" dirty="0" smtClean="0">
                <a:solidFill>
                  <a:srgbClr val="111111"/>
                </a:solidFill>
                <a:latin typeface="Helvetica Neue"/>
                <a:cs typeface="Helvetica Neue"/>
              </a:rPr>
              <a:t>terminat</a:t>
            </a:r>
            <a:r>
              <a:rPr lang="en-US" sz="1200" dirty="0" smtClean="0">
                <a:solidFill>
                  <a:srgbClr val="111111"/>
                </a:solidFill>
                <a:latin typeface="Helvetica Neue"/>
                <a:cs typeface="Helvetica Neue"/>
              </a:rPr>
              <a:t>ing</a:t>
            </a:r>
            <a:r>
              <a:rPr sz="1200" dirty="0" smtClean="0">
                <a:solidFill>
                  <a:srgbClr val="111111"/>
                </a:solidFill>
                <a:latin typeface="Helvetica Neue"/>
                <a:cs typeface="Helvetica Neue"/>
              </a:rPr>
              <a:t> </a:t>
            </a:r>
            <a:r>
              <a:rPr sz="1200" dirty="0">
                <a:solidFill>
                  <a:srgbClr val="111111"/>
                </a:solidFill>
                <a:latin typeface="Helvetica Neue"/>
                <a:cs typeface="Helvetica Neue"/>
              </a:rPr>
              <a:t>your service and </a:t>
            </a:r>
            <a:r>
              <a:rPr sz="1200" dirty="0" smtClean="0">
                <a:solidFill>
                  <a:srgbClr val="111111"/>
                </a:solidFill>
                <a:latin typeface="Helvetica Neue"/>
                <a:cs typeface="Helvetica Neue"/>
              </a:rPr>
              <a:t>instances</a:t>
            </a:r>
            <a:r>
              <a:rPr lang="en-US" sz="1200" dirty="0" smtClean="0">
                <a:solidFill>
                  <a:srgbClr val="111111"/>
                </a:solidFill>
                <a:latin typeface="Helvetica Neue"/>
                <a:cs typeface="Helvetica Neue"/>
              </a:rPr>
              <a:t>!</a:t>
            </a:r>
            <a:r>
              <a:rPr sz="1200" dirty="0" smtClean="0">
                <a:solidFill>
                  <a:srgbClr val="111111"/>
                </a:solidFill>
                <a:latin typeface="Helvetica Neue"/>
                <a:cs typeface="Helvetica Neue"/>
              </a:rPr>
              <a:t> </a:t>
            </a:r>
            <a:r>
              <a:rPr sz="1200" spc="-45" dirty="0">
                <a:solidFill>
                  <a:srgbClr val="111111"/>
                </a:solidFill>
                <a:latin typeface="Helvetica Neue"/>
                <a:cs typeface="Helvetica Neue"/>
              </a:rPr>
              <a:t>You </a:t>
            </a:r>
            <a:r>
              <a:rPr sz="1200" dirty="0">
                <a:solidFill>
                  <a:srgbClr val="111111"/>
                </a:solidFill>
                <a:latin typeface="Helvetica Neue"/>
                <a:cs typeface="Helvetica Neue"/>
              </a:rPr>
              <a:t>can do it </a:t>
            </a:r>
            <a:r>
              <a:rPr sz="1200" spc="-10" dirty="0">
                <a:solidFill>
                  <a:srgbClr val="111111"/>
                </a:solidFill>
                <a:latin typeface="Helvetica Neue"/>
                <a:cs typeface="Helvetica Neue"/>
              </a:rPr>
              <a:t>from </a:t>
            </a:r>
            <a:r>
              <a:rPr sz="1200" dirty="0">
                <a:solidFill>
                  <a:srgbClr val="111111"/>
                </a:solidFill>
                <a:latin typeface="Helvetica Neue"/>
                <a:cs typeface="Helvetica Neue"/>
              </a:rPr>
              <a:t>the web</a:t>
            </a:r>
            <a:r>
              <a:rPr sz="1200" spc="5" dirty="0">
                <a:solidFill>
                  <a:srgbClr val="111111"/>
                </a:solidFill>
                <a:latin typeface="Helvetica Neue"/>
                <a:cs typeface="Helvetica Neue"/>
              </a:rPr>
              <a:t> </a:t>
            </a:r>
            <a:r>
              <a:rPr sz="1200" dirty="0">
                <a:solidFill>
                  <a:srgbClr val="111111"/>
                </a:solidFill>
                <a:latin typeface="Helvetica Neue"/>
                <a:cs typeface="Helvetica Neue"/>
              </a:rPr>
              <a:t>console.</a:t>
            </a:r>
            <a:endParaRPr sz="1200" dirty="0">
              <a:latin typeface="Helvetica Neue"/>
              <a:cs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3</a:t>
            </a:fld>
            <a:r>
              <a:rPr dirty="0"/>
              <a:t> </a:t>
            </a:r>
            <a:r>
              <a:rPr spc="-5" dirty="0"/>
              <a:t>of</a:t>
            </a:r>
            <a:r>
              <a:rPr spc="-95" dirty="0"/>
              <a:t> </a:t>
            </a:r>
            <a:r>
              <a:rPr dirty="0"/>
              <a:t>28</a:t>
            </a:r>
          </a:p>
        </p:txBody>
      </p:sp>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1990089" cy="391160"/>
          </a:xfrm>
          <a:prstGeom prst="rect">
            <a:avLst/>
          </a:prstGeom>
        </p:spPr>
        <p:txBody>
          <a:bodyPr vert="horz" wrap="square" lIns="0" tIns="12700" rIns="0" bIns="0" rtlCol="0">
            <a:spAutoFit/>
          </a:bodyPr>
          <a:lstStyle/>
          <a:p>
            <a:pPr marL="12700">
              <a:lnSpc>
                <a:spcPct val="100000"/>
              </a:lnSpc>
              <a:spcBef>
                <a:spcPts val="100"/>
              </a:spcBef>
            </a:pPr>
            <a:r>
              <a:rPr spc="-15" dirty="0"/>
              <a:t>Walk-through</a:t>
            </a:r>
          </a:p>
        </p:txBody>
      </p:sp>
      <p:sp>
        <p:nvSpPr>
          <p:cNvPr id="4" name="object 4"/>
          <p:cNvSpPr txBox="1"/>
          <p:nvPr/>
        </p:nvSpPr>
        <p:spPr>
          <a:xfrm>
            <a:off x="368299" y="1389380"/>
            <a:ext cx="6927850" cy="2311400"/>
          </a:xfrm>
          <a:prstGeom prst="rect">
            <a:avLst/>
          </a:prstGeom>
        </p:spPr>
        <p:txBody>
          <a:bodyPr vert="horz" wrap="square" lIns="0" tIns="12700" rIns="0" bIns="0" rtlCol="0">
            <a:spAutoFit/>
          </a:bodyPr>
          <a:lstStyle/>
          <a:p>
            <a:pPr marL="12700" marR="5080" algn="just">
              <a:lnSpc>
                <a:spcPct val="111100"/>
              </a:lnSpc>
              <a:spcBef>
                <a:spcPts val="100"/>
              </a:spcBef>
            </a:pPr>
            <a:r>
              <a:rPr sz="1200" dirty="0">
                <a:solidFill>
                  <a:srgbClr val="111111"/>
                </a:solidFill>
                <a:latin typeface="Helvetica Neue"/>
                <a:cs typeface="Helvetica Neue"/>
              </a:rPr>
              <a:t>If you would like to attempt the task, then skip the </a:t>
            </a:r>
            <a:r>
              <a:rPr sz="1200" spc="-5" dirty="0">
                <a:solidFill>
                  <a:srgbClr val="111111"/>
                </a:solidFill>
                <a:latin typeface="Helvetica Neue"/>
                <a:cs typeface="Helvetica Neue"/>
              </a:rPr>
              <a:t>walk-through </a:t>
            </a:r>
            <a:r>
              <a:rPr sz="1200" dirty="0">
                <a:solidFill>
                  <a:srgbClr val="111111"/>
                </a:solidFill>
                <a:latin typeface="Helvetica Neue"/>
                <a:cs typeface="Helvetica Neue"/>
              </a:rPr>
              <a:t>and go for the task </a:t>
            </a:r>
            <a:r>
              <a:rPr sz="1200" spc="-15" dirty="0">
                <a:solidFill>
                  <a:srgbClr val="111111"/>
                </a:solidFill>
                <a:latin typeface="Helvetica Neue"/>
                <a:cs typeface="Helvetica Neue"/>
              </a:rPr>
              <a:t>directly.</a:t>
            </a:r>
            <a:r>
              <a:rPr sz="1200" spc="-35" dirty="0">
                <a:solidFill>
                  <a:srgbClr val="111111"/>
                </a:solidFill>
                <a:latin typeface="Helvetica Neue"/>
                <a:cs typeface="Helvetica Neue"/>
              </a:rPr>
              <a:t> </a:t>
            </a:r>
            <a:r>
              <a:rPr sz="1200" spc="-15" dirty="0">
                <a:solidFill>
                  <a:srgbClr val="111111"/>
                </a:solidFill>
                <a:latin typeface="Helvetica Neue"/>
                <a:cs typeface="Helvetica Neue"/>
              </a:rPr>
              <a:t>However,  </a:t>
            </a:r>
            <a:r>
              <a:rPr sz="1200" dirty="0">
                <a:solidFill>
                  <a:srgbClr val="111111"/>
                </a:solidFill>
                <a:latin typeface="Helvetica Neue"/>
                <a:cs typeface="Helvetica Neue"/>
              </a:rPr>
              <a:t>if you need a little bit </a:t>
            </a:r>
            <a:r>
              <a:rPr sz="1200" spc="-10" dirty="0">
                <a:solidFill>
                  <a:srgbClr val="111111"/>
                </a:solidFill>
                <a:latin typeface="Helvetica Neue"/>
                <a:cs typeface="Helvetica Neue"/>
              </a:rPr>
              <a:t>more </a:t>
            </a:r>
            <a:r>
              <a:rPr sz="1200" dirty="0">
                <a:solidFill>
                  <a:srgbClr val="111111"/>
                </a:solidFill>
                <a:latin typeface="Helvetica Neue"/>
                <a:cs typeface="Helvetica Neue"/>
              </a:rPr>
              <a:t>hand holding or you would like to look up some of the commands or code  or settings, then follow the</a:t>
            </a:r>
            <a:r>
              <a:rPr sz="1200" spc="-60" dirty="0">
                <a:solidFill>
                  <a:srgbClr val="111111"/>
                </a:solidFill>
                <a:latin typeface="Helvetica Neue"/>
                <a:cs typeface="Helvetica Neue"/>
              </a:rPr>
              <a:t> </a:t>
            </a:r>
            <a:r>
              <a:rPr sz="1200" spc="-5" dirty="0">
                <a:solidFill>
                  <a:srgbClr val="111111"/>
                </a:solidFill>
                <a:latin typeface="Helvetica Neue"/>
                <a:cs typeface="Helvetica Neue"/>
              </a:rPr>
              <a:t>walk-through.</a:t>
            </a:r>
            <a:endParaRPr sz="1200" dirty="0">
              <a:latin typeface="Helvetica Neue"/>
              <a:cs typeface="Helvetica Neue"/>
            </a:endParaRPr>
          </a:p>
          <a:p>
            <a:pPr>
              <a:lnSpc>
                <a:spcPct val="100000"/>
              </a:lnSpc>
              <a:spcBef>
                <a:spcPts val="30"/>
              </a:spcBef>
            </a:pPr>
            <a:endParaRPr sz="1500" dirty="0">
              <a:latin typeface="Times New Roman"/>
              <a:cs typeface="Times New Roman"/>
            </a:endParaRPr>
          </a:p>
          <a:p>
            <a:pPr marL="12700" algn="just">
              <a:lnSpc>
                <a:spcPct val="100000"/>
              </a:lnSpc>
              <a:spcBef>
                <a:spcPts val="5"/>
              </a:spcBef>
            </a:pPr>
            <a:r>
              <a:rPr sz="1200" dirty="0">
                <a:solidFill>
                  <a:srgbClr val="111111"/>
                </a:solidFill>
                <a:latin typeface="Helvetica Neue"/>
                <a:cs typeface="Helvetica Neue"/>
              </a:rPr>
              <a:t>Steps to deploy a two-container </a:t>
            </a:r>
            <a:r>
              <a:rPr sz="1200" spc="-5" dirty="0">
                <a:solidFill>
                  <a:srgbClr val="111111"/>
                </a:solidFill>
                <a:latin typeface="Helvetica Neue"/>
                <a:cs typeface="Helvetica Neue"/>
              </a:rPr>
              <a:t>project </a:t>
            </a:r>
            <a:r>
              <a:rPr sz="1200" dirty="0">
                <a:solidFill>
                  <a:srgbClr val="111111"/>
                </a:solidFill>
                <a:latin typeface="Helvetica Neue"/>
                <a:cs typeface="Helvetica Neue"/>
              </a:rPr>
              <a:t>(app +</a:t>
            </a:r>
            <a:r>
              <a:rPr sz="1200" spc="-85" dirty="0">
                <a:solidFill>
                  <a:srgbClr val="111111"/>
                </a:solidFill>
                <a:latin typeface="Helvetica Neue"/>
                <a:cs typeface="Helvetica Neue"/>
              </a:rPr>
              <a:t> </a:t>
            </a:r>
            <a:r>
              <a:rPr sz="1200" dirty="0">
                <a:solidFill>
                  <a:srgbClr val="111111"/>
                </a:solidFill>
                <a:latin typeface="Helvetica Neue"/>
                <a:cs typeface="Helvetica Neue"/>
              </a:rPr>
              <a:t>database):</a:t>
            </a:r>
            <a:endParaRPr sz="1200" dirty="0">
              <a:latin typeface="Helvetica Neue"/>
              <a:cs typeface="Helvetica Neue"/>
            </a:endParaRPr>
          </a:p>
          <a:p>
            <a:pPr>
              <a:lnSpc>
                <a:spcPct val="100000"/>
              </a:lnSpc>
            </a:pPr>
            <a:endParaRPr sz="1600" dirty="0">
              <a:latin typeface="Times New Roman"/>
              <a:cs typeface="Times New Roman"/>
            </a:endParaRPr>
          </a:p>
          <a:p>
            <a:pPr marL="419100" indent="-213360">
              <a:lnSpc>
                <a:spcPct val="100000"/>
              </a:lnSpc>
              <a:buAutoNum type="arabicPeriod"/>
              <a:tabLst>
                <a:tab pos="419100" algn="l"/>
              </a:tabLst>
            </a:pPr>
            <a:r>
              <a:rPr sz="1200" spc="-5" dirty="0">
                <a:solidFill>
                  <a:srgbClr val="303030"/>
                </a:solidFill>
                <a:latin typeface="Helvetica Neue"/>
                <a:cs typeface="Helvetica Neue"/>
              </a:rPr>
              <a:t>Create registry</a:t>
            </a:r>
            <a:r>
              <a:rPr sz="1200" spc="-75" dirty="0">
                <a:solidFill>
                  <a:srgbClr val="303030"/>
                </a:solidFill>
                <a:latin typeface="Helvetica Neue"/>
                <a:cs typeface="Helvetica Neue"/>
              </a:rPr>
              <a:t> </a:t>
            </a:r>
            <a:r>
              <a:rPr sz="1200" dirty="0">
                <a:solidFill>
                  <a:srgbClr val="303030"/>
                </a:solidFill>
                <a:latin typeface="Helvetica Neue"/>
                <a:cs typeface="Helvetica Neue"/>
              </a:rPr>
              <a:t>(ECR)</a:t>
            </a:r>
            <a:endParaRPr sz="1200" dirty="0">
              <a:latin typeface="Helvetica Neue"/>
              <a:cs typeface="Helvetica Neue"/>
            </a:endParaRPr>
          </a:p>
          <a:p>
            <a:pPr marL="419100" indent="-213360">
              <a:lnSpc>
                <a:spcPct val="100000"/>
              </a:lnSpc>
              <a:spcBef>
                <a:spcPts val="240"/>
              </a:spcBef>
              <a:buAutoNum type="arabicPeriod"/>
              <a:tabLst>
                <a:tab pos="419100" algn="l"/>
              </a:tabLst>
            </a:pPr>
            <a:r>
              <a:rPr sz="1200" dirty="0">
                <a:solidFill>
                  <a:srgbClr val="303030"/>
                </a:solidFill>
                <a:latin typeface="Helvetica Neue"/>
                <a:cs typeface="Helvetica Neue"/>
              </a:rPr>
              <a:t>Upload the app image to</a:t>
            </a:r>
            <a:r>
              <a:rPr sz="1200" spc="-100" dirty="0">
                <a:solidFill>
                  <a:srgbClr val="303030"/>
                </a:solidFill>
                <a:latin typeface="Helvetica Neue"/>
                <a:cs typeface="Helvetica Neue"/>
              </a:rPr>
              <a:t> </a:t>
            </a:r>
            <a:r>
              <a:rPr sz="1200" dirty="0">
                <a:solidFill>
                  <a:srgbClr val="303030"/>
                </a:solidFill>
                <a:latin typeface="Helvetica Neue"/>
                <a:cs typeface="Helvetica Neue"/>
              </a:rPr>
              <a:t>ECR</a:t>
            </a:r>
            <a:endParaRPr sz="1200" dirty="0">
              <a:latin typeface="Helvetica Neue"/>
              <a:cs typeface="Helvetica Neue"/>
            </a:endParaRPr>
          </a:p>
          <a:p>
            <a:pPr marL="419100" indent="-213360">
              <a:lnSpc>
                <a:spcPct val="100000"/>
              </a:lnSpc>
              <a:spcBef>
                <a:spcPts val="240"/>
              </a:spcBef>
              <a:buAutoNum type="arabicPeriod"/>
              <a:tabLst>
                <a:tab pos="419100" algn="l"/>
              </a:tabLst>
            </a:pPr>
            <a:r>
              <a:rPr sz="1200" spc="-5" dirty="0">
                <a:solidFill>
                  <a:srgbClr val="303030"/>
                </a:solidFill>
                <a:latin typeface="Helvetica Neue"/>
                <a:cs typeface="Helvetica Neue"/>
              </a:rPr>
              <a:t>Create </a:t>
            </a:r>
            <a:r>
              <a:rPr sz="1200" dirty="0">
                <a:solidFill>
                  <a:srgbClr val="303030"/>
                </a:solidFill>
                <a:latin typeface="Helvetica Neue"/>
                <a:cs typeface="Helvetica Neue"/>
              </a:rPr>
              <a:t>task definition with 2</a:t>
            </a:r>
            <a:r>
              <a:rPr sz="1200" spc="-90" dirty="0">
                <a:solidFill>
                  <a:srgbClr val="303030"/>
                </a:solidFill>
                <a:latin typeface="Helvetica Neue"/>
                <a:cs typeface="Helvetica Neue"/>
              </a:rPr>
              <a:t> </a:t>
            </a:r>
            <a:r>
              <a:rPr sz="1200" dirty="0">
                <a:solidFill>
                  <a:srgbClr val="303030"/>
                </a:solidFill>
                <a:latin typeface="Helvetica Neue"/>
                <a:cs typeface="Helvetica Neue"/>
              </a:rPr>
              <a:t>containers</a:t>
            </a:r>
            <a:endParaRPr sz="1200" dirty="0">
              <a:latin typeface="Helvetica Neue"/>
              <a:cs typeface="Helvetica Neue"/>
            </a:endParaRPr>
          </a:p>
          <a:p>
            <a:pPr marL="419100" indent="-213360">
              <a:lnSpc>
                <a:spcPct val="100000"/>
              </a:lnSpc>
              <a:spcBef>
                <a:spcPts val="240"/>
              </a:spcBef>
              <a:buAutoNum type="arabicPeriod"/>
              <a:tabLst>
                <a:tab pos="419100" algn="l"/>
              </a:tabLst>
            </a:pPr>
            <a:r>
              <a:rPr sz="1200" spc="-5" dirty="0">
                <a:solidFill>
                  <a:srgbClr val="303030"/>
                </a:solidFill>
                <a:latin typeface="Helvetica Neue"/>
                <a:cs typeface="Helvetica Neue"/>
              </a:rPr>
              <a:t>Create </a:t>
            </a:r>
            <a:r>
              <a:rPr sz="1200" dirty="0">
                <a:solidFill>
                  <a:srgbClr val="303030"/>
                </a:solidFill>
                <a:latin typeface="Helvetica Neue"/>
                <a:cs typeface="Helvetica Neue"/>
              </a:rPr>
              <a:t>a</a:t>
            </a:r>
            <a:r>
              <a:rPr sz="1200" spc="-90" dirty="0">
                <a:solidFill>
                  <a:srgbClr val="303030"/>
                </a:solidFill>
                <a:latin typeface="Helvetica Neue"/>
                <a:cs typeface="Helvetica Neue"/>
              </a:rPr>
              <a:t> </a:t>
            </a:r>
            <a:r>
              <a:rPr sz="1200" dirty="0">
                <a:solidFill>
                  <a:srgbClr val="303030"/>
                </a:solidFill>
                <a:latin typeface="Helvetica Neue"/>
                <a:cs typeface="Helvetica Neue"/>
              </a:rPr>
              <a:t>cluster</a:t>
            </a:r>
            <a:endParaRPr sz="1200" dirty="0">
              <a:latin typeface="Helvetica Neue"/>
              <a:cs typeface="Helvetica Neue"/>
            </a:endParaRPr>
          </a:p>
          <a:p>
            <a:pPr marL="419100" indent="-213360">
              <a:lnSpc>
                <a:spcPct val="100000"/>
              </a:lnSpc>
              <a:spcBef>
                <a:spcPts val="240"/>
              </a:spcBef>
              <a:buAutoNum type="arabicPeriod"/>
              <a:tabLst>
                <a:tab pos="419100" algn="l"/>
              </a:tabLst>
            </a:pPr>
            <a:r>
              <a:rPr sz="1200" spc="-5" dirty="0">
                <a:solidFill>
                  <a:srgbClr val="303030"/>
                </a:solidFill>
                <a:latin typeface="Helvetica Neue"/>
                <a:cs typeface="Helvetica Neue"/>
              </a:rPr>
              <a:t>Create </a:t>
            </a:r>
            <a:r>
              <a:rPr sz="1200" dirty="0">
                <a:solidFill>
                  <a:srgbClr val="303030"/>
                </a:solidFill>
                <a:latin typeface="Helvetica Neue"/>
                <a:cs typeface="Helvetica Neue"/>
              </a:rPr>
              <a:t>a service and run</a:t>
            </a:r>
            <a:r>
              <a:rPr sz="1200" spc="-90" dirty="0">
                <a:solidFill>
                  <a:srgbClr val="303030"/>
                </a:solidFill>
                <a:latin typeface="Helvetica Neue"/>
                <a:cs typeface="Helvetica Neue"/>
              </a:rPr>
              <a:t> </a:t>
            </a:r>
            <a:r>
              <a:rPr sz="1200" dirty="0">
                <a:solidFill>
                  <a:srgbClr val="303030"/>
                </a:solidFill>
                <a:latin typeface="Helvetica Neue"/>
                <a:cs typeface="Helvetica Neue"/>
              </a:rPr>
              <a:t>it</a:t>
            </a:r>
            <a:endParaRPr sz="1200" dirty="0">
              <a:latin typeface="Helvetica Neue"/>
              <a:cs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a:spLocks noGrp="1"/>
          </p:cNvSpPr>
          <p:nvPr>
            <p:ph type="title"/>
          </p:nvPr>
        </p:nvSpPr>
        <p:spPr>
          <a:xfrm>
            <a:off x="368299" y="779780"/>
            <a:ext cx="3429635" cy="391160"/>
          </a:xfrm>
          <a:prstGeom prst="rect">
            <a:avLst/>
          </a:prstGeom>
        </p:spPr>
        <p:txBody>
          <a:bodyPr vert="horz" wrap="square" lIns="0" tIns="12700" rIns="0" bIns="0" rtlCol="0">
            <a:spAutoFit/>
          </a:bodyPr>
          <a:lstStyle/>
          <a:p>
            <a:pPr marL="12700">
              <a:lnSpc>
                <a:spcPct val="100000"/>
              </a:lnSpc>
              <a:spcBef>
                <a:spcPts val="100"/>
              </a:spcBef>
            </a:pPr>
            <a:r>
              <a:rPr dirty="0"/>
              <a:t>1. </a:t>
            </a:r>
            <a:r>
              <a:rPr spc="-10" dirty="0"/>
              <a:t>Create registry</a:t>
            </a:r>
            <a:r>
              <a:rPr spc="-40" dirty="0"/>
              <a:t> </a:t>
            </a:r>
            <a:r>
              <a:rPr dirty="0"/>
              <a:t>(ECR)</a:t>
            </a:r>
          </a:p>
        </p:txBody>
      </p:sp>
      <p:sp>
        <p:nvSpPr>
          <p:cNvPr id="4" name="object 4"/>
          <p:cNvSpPr txBox="1"/>
          <p:nvPr/>
        </p:nvSpPr>
        <p:spPr>
          <a:xfrm>
            <a:off x="368299" y="1389380"/>
            <a:ext cx="7014845" cy="12446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Each image needs to be uploaded to a </a:t>
            </a:r>
            <a:r>
              <a:rPr sz="1200" spc="-5" dirty="0">
                <a:solidFill>
                  <a:srgbClr val="111111"/>
                </a:solidFill>
                <a:latin typeface="Helvetica Neue"/>
                <a:cs typeface="Helvetica Neue"/>
              </a:rPr>
              <a:t>registry before </a:t>
            </a:r>
            <a:r>
              <a:rPr sz="1200" dirty="0">
                <a:solidFill>
                  <a:srgbClr val="111111"/>
                </a:solidFill>
                <a:latin typeface="Helvetica Neue"/>
                <a:cs typeface="Helvetica Neue"/>
              </a:rPr>
              <a:t>we can use it to run a </a:t>
            </a:r>
            <a:r>
              <a:rPr sz="1200" spc="-15" dirty="0">
                <a:solidFill>
                  <a:srgbClr val="111111"/>
                </a:solidFill>
                <a:latin typeface="Helvetica Neue"/>
                <a:cs typeface="Helvetica Neue"/>
              </a:rPr>
              <a:t>container. </a:t>
            </a:r>
            <a:r>
              <a:rPr sz="1200" spc="-5" dirty="0">
                <a:solidFill>
                  <a:srgbClr val="111111"/>
                </a:solidFill>
                <a:latin typeface="Helvetica Neue"/>
                <a:cs typeface="Helvetica Neue"/>
              </a:rPr>
              <a:t>There </a:t>
            </a:r>
            <a:r>
              <a:rPr sz="1200" dirty="0">
                <a:solidFill>
                  <a:srgbClr val="111111"/>
                </a:solidFill>
                <a:latin typeface="Helvetica Neue"/>
                <a:cs typeface="Helvetica Neue"/>
              </a:rPr>
              <a:t>is </a:t>
            </a:r>
            <a:r>
              <a:rPr sz="1200" spc="-5" dirty="0">
                <a:solidFill>
                  <a:srgbClr val="111111"/>
                </a:solidFill>
                <a:latin typeface="Helvetica Neue"/>
                <a:cs typeface="Helvetica Neue"/>
              </a:rPr>
              <a:t>registry  </a:t>
            </a:r>
            <a:r>
              <a:rPr sz="1200" spc="-10" dirty="0">
                <a:solidFill>
                  <a:srgbClr val="111111"/>
                </a:solidFill>
                <a:latin typeface="Helvetica Neue"/>
                <a:cs typeface="Helvetica Neue"/>
              </a:rPr>
              <a:t>from </a:t>
            </a:r>
            <a:r>
              <a:rPr sz="1200" dirty="0">
                <a:solidFill>
                  <a:srgbClr val="111111"/>
                </a:solidFill>
                <a:latin typeface="Helvetica Neue"/>
                <a:cs typeface="Helvetica Neue"/>
              </a:rPr>
              <a:t>docker: </a:t>
            </a:r>
            <a:r>
              <a:rPr sz="1200" spc="-10" dirty="0">
                <a:solidFill>
                  <a:srgbClr val="111111"/>
                </a:solidFill>
                <a:latin typeface="Helvetica Neue"/>
                <a:cs typeface="Helvetica Neue"/>
              </a:rPr>
              <a:t>hub.docker.com. AWS </a:t>
            </a:r>
            <a:r>
              <a:rPr sz="1200" spc="-5" dirty="0">
                <a:solidFill>
                  <a:srgbClr val="111111"/>
                </a:solidFill>
                <a:latin typeface="Helvetica Neue"/>
                <a:cs typeface="Helvetica Neue"/>
              </a:rPr>
              <a:t>provides </a:t>
            </a:r>
            <a:r>
              <a:rPr sz="1200" dirty="0">
                <a:solidFill>
                  <a:srgbClr val="111111"/>
                </a:solidFill>
                <a:latin typeface="Helvetica Neue"/>
                <a:cs typeface="Helvetica Neue"/>
              </a:rPr>
              <a:t>its own </a:t>
            </a:r>
            <a:r>
              <a:rPr sz="1200" spc="-5" dirty="0">
                <a:solidFill>
                  <a:srgbClr val="111111"/>
                </a:solidFill>
                <a:latin typeface="Helvetica Neue"/>
                <a:cs typeface="Helvetica Neue"/>
              </a:rPr>
              <a:t>registry </a:t>
            </a:r>
            <a:r>
              <a:rPr sz="1200" dirty="0">
                <a:solidFill>
                  <a:srgbClr val="111111"/>
                </a:solidFill>
                <a:latin typeface="Helvetica Neue"/>
                <a:cs typeface="Helvetica Neue"/>
              </a:rPr>
              <a:t>service called EC2 Elastic Container  Registry (ECR). </a:t>
            </a:r>
            <a:r>
              <a:rPr sz="1200" spc="-20" dirty="0">
                <a:solidFill>
                  <a:srgbClr val="111111"/>
                </a:solidFill>
                <a:latin typeface="Helvetica Neue"/>
                <a:cs typeface="Helvetica Neue"/>
              </a:rPr>
              <a:t>Let’s </a:t>
            </a:r>
            <a:r>
              <a:rPr sz="1200" dirty="0">
                <a:solidFill>
                  <a:srgbClr val="111111"/>
                </a:solidFill>
                <a:latin typeface="Helvetica Neue"/>
                <a:cs typeface="Helvetica Neue"/>
              </a:rPr>
              <a:t>use</a:t>
            </a:r>
            <a:r>
              <a:rPr sz="1200" spc="-70" dirty="0">
                <a:solidFill>
                  <a:srgbClr val="111111"/>
                </a:solidFill>
                <a:latin typeface="Helvetica Neue"/>
                <a:cs typeface="Helvetica Neue"/>
              </a:rPr>
              <a:t> </a:t>
            </a:r>
            <a:r>
              <a:rPr sz="1200" dirty="0">
                <a:solidFill>
                  <a:srgbClr val="111111"/>
                </a:solidFill>
                <a:latin typeface="Helvetica Neue"/>
                <a:cs typeface="Helvetica Neue"/>
              </a:rPr>
              <a:t>it.</a:t>
            </a:r>
            <a:endParaRPr sz="1200" dirty="0">
              <a:latin typeface="Helvetica Neue"/>
              <a:cs typeface="Helvetica Neue"/>
            </a:endParaRPr>
          </a:p>
          <a:p>
            <a:pPr>
              <a:lnSpc>
                <a:spcPct val="100000"/>
              </a:lnSpc>
              <a:spcBef>
                <a:spcPts val="45"/>
              </a:spcBef>
            </a:pPr>
            <a:endParaRPr sz="1350" dirty="0">
              <a:latin typeface="Times New Roman"/>
              <a:cs typeface="Times New Roman"/>
            </a:endParaRPr>
          </a:p>
          <a:p>
            <a:pPr marL="12700" marR="226695">
              <a:lnSpc>
                <a:spcPct val="111100"/>
              </a:lnSpc>
            </a:pPr>
            <a:r>
              <a:rPr sz="1200" dirty="0">
                <a:solidFill>
                  <a:srgbClr val="111111"/>
                </a:solidFill>
                <a:latin typeface="Helvetica Neue"/>
                <a:cs typeface="Helvetica Neue"/>
              </a:rPr>
              <a:t>Log in to your </a:t>
            </a:r>
            <a:r>
              <a:rPr sz="1200" spc="-10" dirty="0">
                <a:solidFill>
                  <a:srgbClr val="111111"/>
                </a:solidFill>
                <a:latin typeface="Helvetica Neue"/>
                <a:cs typeface="Helvetica Neue"/>
              </a:rPr>
              <a:t>AWS </a:t>
            </a:r>
            <a:r>
              <a:rPr sz="1200" dirty="0">
                <a:solidFill>
                  <a:srgbClr val="111111"/>
                </a:solidFill>
                <a:latin typeface="Helvetica Neue"/>
                <a:cs typeface="Helvetica Neue"/>
              </a:rPr>
              <a:t>web console at aws.amazon.com. Navigate to us-west-2 (or some other</a:t>
            </a:r>
            <a:r>
              <a:rPr sz="1200" spc="-80" dirty="0">
                <a:solidFill>
                  <a:srgbClr val="111111"/>
                </a:solidFill>
                <a:latin typeface="Helvetica Neue"/>
                <a:cs typeface="Helvetica Neue"/>
              </a:rPr>
              <a:t> </a:t>
            </a:r>
            <a:r>
              <a:rPr sz="1200" spc="-5" dirty="0">
                <a:solidFill>
                  <a:srgbClr val="111111"/>
                </a:solidFill>
                <a:latin typeface="Helvetica Neue"/>
                <a:cs typeface="Helvetica Neue"/>
              </a:rPr>
              <a:t>region,  </a:t>
            </a:r>
            <a:r>
              <a:rPr sz="1200" dirty="0">
                <a:solidFill>
                  <a:srgbClr val="111111"/>
                </a:solidFill>
                <a:latin typeface="Helvetica Neue"/>
                <a:cs typeface="Helvetica Neue"/>
              </a:rPr>
              <a:t>but we </a:t>
            </a:r>
            <a:r>
              <a:rPr sz="1200" spc="-10" dirty="0">
                <a:solidFill>
                  <a:srgbClr val="111111"/>
                </a:solidFill>
                <a:latin typeface="Helvetica Neue"/>
                <a:cs typeface="Helvetica Neue"/>
              </a:rPr>
              <a:t>are </a:t>
            </a:r>
            <a:r>
              <a:rPr sz="1200" dirty="0">
                <a:solidFill>
                  <a:srgbClr val="111111"/>
                </a:solidFill>
                <a:latin typeface="Helvetica Neue"/>
                <a:cs typeface="Helvetica Neue"/>
              </a:rPr>
              <a:t>using us-west-2 in this lab) and click on </a:t>
            </a:r>
            <a:r>
              <a:rPr sz="1200" dirty="0" smtClean="0">
                <a:solidFill>
                  <a:srgbClr val="111111"/>
                </a:solidFill>
                <a:latin typeface="Helvetica Neue"/>
                <a:cs typeface="Helvetica Neue"/>
              </a:rPr>
              <a:t>E</a:t>
            </a:r>
            <a:r>
              <a:rPr lang="en-US" sz="1200" dirty="0" smtClean="0">
                <a:solidFill>
                  <a:srgbClr val="111111"/>
                </a:solidFill>
                <a:latin typeface="Helvetica Neue"/>
                <a:cs typeface="Helvetica Neue"/>
              </a:rPr>
              <a:t>C</a:t>
            </a:r>
            <a:r>
              <a:rPr sz="1200" dirty="0" smtClean="0">
                <a:solidFill>
                  <a:srgbClr val="111111"/>
                </a:solidFill>
                <a:latin typeface="Helvetica Neue"/>
                <a:cs typeface="Helvetica Neue"/>
              </a:rPr>
              <a:t>2 </a:t>
            </a:r>
            <a:r>
              <a:rPr sz="1200" dirty="0">
                <a:solidFill>
                  <a:srgbClr val="111111"/>
                </a:solidFill>
                <a:latin typeface="Helvetica Neue"/>
                <a:cs typeface="Helvetica Neue"/>
              </a:rPr>
              <a:t>Container Service under</a:t>
            </a:r>
            <a:r>
              <a:rPr sz="1200" spc="-85" dirty="0">
                <a:solidFill>
                  <a:srgbClr val="111111"/>
                </a:solidFill>
                <a:latin typeface="Helvetica Neue"/>
                <a:cs typeface="Helvetica Neue"/>
              </a:rPr>
              <a:t> </a:t>
            </a:r>
            <a:r>
              <a:rPr sz="1200" dirty="0">
                <a:solidFill>
                  <a:srgbClr val="111111"/>
                </a:solidFill>
                <a:latin typeface="Helvetica Neue"/>
                <a:cs typeface="Helvetica Neue"/>
              </a:rPr>
              <a:t>Compute:</a:t>
            </a:r>
            <a:endParaRPr sz="1200" dirty="0">
              <a:latin typeface="Helvetica Neue"/>
              <a:cs typeface="Helvetica Neue"/>
            </a:endParaRPr>
          </a:p>
        </p:txBody>
      </p:sp>
      <p:sp>
        <p:nvSpPr>
          <p:cNvPr id="5" name="object 5"/>
          <p:cNvSpPr/>
          <p:nvPr/>
        </p:nvSpPr>
        <p:spPr>
          <a:xfrm>
            <a:off x="380999" y="2844800"/>
            <a:ext cx="7010400" cy="651255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4</a:t>
            </a:fld>
            <a:r>
              <a:rPr dirty="0"/>
              <a:t> </a:t>
            </a:r>
            <a:r>
              <a:rPr spc="-5" dirty="0"/>
              <a:t>of</a:t>
            </a:r>
            <a:r>
              <a:rPr spc="-95" dirty="0"/>
              <a:t> </a:t>
            </a:r>
            <a:r>
              <a:rPr dirty="0"/>
              <a:t>28</a:t>
            </a:r>
          </a:p>
        </p:txBody>
      </p:sp>
      <p:cxnSp>
        <p:nvCxnSpPr>
          <p:cNvPr id="8" name="Straight Arrow Connector 7"/>
          <p:cNvCxnSpPr/>
          <p:nvPr/>
        </p:nvCxnSpPr>
        <p:spPr>
          <a:xfrm>
            <a:off x="228600" y="5486400"/>
            <a:ext cx="762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68299" y="728980"/>
            <a:ext cx="6343015" cy="431800"/>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Then click on Repositories </a:t>
            </a:r>
            <a:r>
              <a:rPr sz="1200" spc="-10" dirty="0">
                <a:solidFill>
                  <a:srgbClr val="111111"/>
                </a:solidFill>
                <a:latin typeface="Helvetica Neue"/>
                <a:cs typeface="Helvetica Neue"/>
              </a:rPr>
              <a:t>from </a:t>
            </a:r>
            <a:r>
              <a:rPr sz="1200" dirty="0">
                <a:solidFill>
                  <a:srgbClr val="111111"/>
                </a:solidFill>
                <a:latin typeface="Helvetica Neue"/>
                <a:cs typeface="Helvetica Neue"/>
              </a:rPr>
              <a:t>a lift menu and on a blue button </a:t>
            </a:r>
            <a:r>
              <a:rPr sz="1200" i="1" spc="-5" dirty="0">
                <a:solidFill>
                  <a:srgbClr val="111111"/>
                </a:solidFill>
                <a:latin typeface="Helvetica Neue"/>
                <a:cs typeface="Helvetica Neue"/>
              </a:rPr>
              <a:t>Create repository</a:t>
            </a:r>
            <a:r>
              <a:rPr sz="1200" spc="-5" dirty="0">
                <a:solidFill>
                  <a:srgbClr val="111111"/>
                </a:solidFill>
                <a:latin typeface="Helvetica Neue"/>
                <a:cs typeface="Helvetica Neue"/>
              </a:rPr>
              <a:t>. </a:t>
            </a:r>
            <a:r>
              <a:rPr sz="1200" dirty="0">
                <a:solidFill>
                  <a:srgbClr val="111111"/>
                </a:solidFill>
                <a:latin typeface="Helvetica Neue"/>
                <a:cs typeface="Helvetica Neue"/>
              </a:rPr>
              <a:t>Then</a:t>
            </a:r>
            <a:r>
              <a:rPr sz="1200" spc="-30" dirty="0">
                <a:solidFill>
                  <a:srgbClr val="111111"/>
                </a:solidFill>
                <a:latin typeface="Helvetica Neue"/>
                <a:cs typeface="Helvetica Neue"/>
              </a:rPr>
              <a:t> </a:t>
            </a:r>
            <a:r>
              <a:rPr sz="1200" dirty="0">
                <a:solidFill>
                  <a:srgbClr val="111111"/>
                </a:solidFill>
                <a:latin typeface="Helvetica Neue"/>
                <a:cs typeface="Helvetica Neue"/>
              </a:rPr>
              <a:t>new  </a:t>
            </a:r>
            <a:r>
              <a:rPr sz="1200" spc="-5" dirty="0">
                <a:solidFill>
                  <a:srgbClr val="111111"/>
                </a:solidFill>
                <a:latin typeface="Helvetica Neue"/>
                <a:cs typeface="Helvetica Neue"/>
              </a:rPr>
              <a:t>repository wizard </a:t>
            </a:r>
            <a:r>
              <a:rPr sz="1200" dirty="0">
                <a:solidFill>
                  <a:srgbClr val="111111"/>
                </a:solidFill>
                <a:latin typeface="Helvetica Neue"/>
                <a:cs typeface="Helvetica Neue"/>
              </a:rPr>
              <a:t>will look like</a:t>
            </a:r>
            <a:r>
              <a:rPr sz="1200" spc="-60" dirty="0">
                <a:solidFill>
                  <a:srgbClr val="111111"/>
                </a:solidFill>
                <a:latin typeface="Helvetica Neue"/>
                <a:cs typeface="Helvetica Neue"/>
              </a:rPr>
              <a:t> </a:t>
            </a:r>
            <a:r>
              <a:rPr sz="1200" dirty="0">
                <a:solidFill>
                  <a:srgbClr val="111111"/>
                </a:solidFill>
                <a:latin typeface="Helvetica Neue"/>
                <a:cs typeface="Helvetica Neue"/>
              </a:rPr>
              <a:t>this:</a:t>
            </a:r>
            <a:endParaRPr sz="1200">
              <a:latin typeface="Helvetica Neue"/>
              <a:cs typeface="Helvetica Neue"/>
            </a:endParaRPr>
          </a:p>
        </p:txBody>
      </p:sp>
      <p:sp>
        <p:nvSpPr>
          <p:cNvPr id="4" name="object 4"/>
          <p:cNvSpPr/>
          <p:nvPr/>
        </p:nvSpPr>
        <p:spPr>
          <a:xfrm>
            <a:off x="380999" y="1371600"/>
            <a:ext cx="7010400" cy="51308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8299" y="6723380"/>
            <a:ext cx="7023100" cy="422808"/>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Enter the name of your </a:t>
            </a:r>
            <a:r>
              <a:rPr sz="1200" spc="-5" dirty="0">
                <a:solidFill>
                  <a:srgbClr val="111111"/>
                </a:solidFill>
                <a:latin typeface="Helvetica Neue"/>
                <a:cs typeface="Helvetica Neue"/>
              </a:rPr>
              <a:t>repository </a:t>
            </a:r>
            <a:r>
              <a:rPr sz="1200" dirty="0">
                <a:solidFill>
                  <a:srgbClr val="111111"/>
                </a:solidFill>
                <a:latin typeface="Helvetica Neue"/>
                <a:cs typeface="Helvetica Neue"/>
              </a:rPr>
              <a:t>for container images. </a:t>
            </a:r>
            <a:r>
              <a:rPr lang="en-US" sz="1200" dirty="0" smtClean="0">
                <a:solidFill>
                  <a:srgbClr val="111111"/>
                </a:solidFill>
                <a:latin typeface="Helvetica Neue"/>
                <a:cs typeface="Helvetica Neue"/>
              </a:rPr>
              <a:t>You might call it &lt;your-name&gt;-container-repo, for example.</a:t>
            </a:r>
            <a:endParaRPr sz="1200" dirty="0">
              <a:latin typeface="Helvetica Neue"/>
              <a:cs typeface="Helvetica Neue"/>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5</a:t>
            </a:fld>
            <a:r>
              <a:rPr dirty="0"/>
              <a:t> </a:t>
            </a:r>
            <a:r>
              <a:rPr spc="-5" dirty="0"/>
              <a:t>of</a:t>
            </a:r>
            <a:r>
              <a:rPr spc="-95" dirty="0"/>
              <a:t> </a:t>
            </a:r>
            <a:r>
              <a:rPr dirty="0"/>
              <a:t>28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51307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6134100"/>
            <a:ext cx="406844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Click next and on Step 2, you will see bunch of</a:t>
            </a:r>
            <a:r>
              <a:rPr sz="1200" spc="-100" dirty="0">
                <a:solidFill>
                  <a:srgbClr val="111111"/>
                </a:solidFill>
                <a:latin typeface="Helvetica Neue"/>
                <a:cs typeface="Helvetica Neue"/>
              </a:rPr>
              <a:t> </a:t>
            </a:r>
            <a:r>
              <a:rPr sz="1200" dirty="0">
                <a:solidFill>
                  <a:srgbClr val="111111"/>
                </a:solidFill>
                <a:latin typeface="Helvetica Neue"/>
                <a:cs typeface="Helvetica Neue"/>
              </a:rPr>
              <a:t>commands.</a:t>
            </a:r>
            <a:endParaRPr sz="1200">
              <a:latin typeface="Helvetica Neue"/>
              <a:cs typeface="Helvetica Neue"/>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6</a:t>
            </a:fld>
            <a:r>
              <a:rPr dirty="0"/>
              <a:t> </a:t>
            </a:r>
            <a:r>
              <a:rPr spc="-5" dirty="0"/>
              <a:t>of</a:t>
            </a:r>
            <a:r>
              <a:rPr spc="-95" dirty="0"/>
              <a:t> </a:t>
            </a:r>
            <a:r>
              <a:rPr dirty="0"/>
              <a:t>28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p:nvPr/>
        </p:nvSpPr>
        <p:spPr>
          <a:xfrm>
            <a:off x="380999" y="762000"/>
            <a:ext cx="7010400" cy="60451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68299" y="7038340"/>
            <a:ext cx="3271520"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Successfully </a:t>
            </a:r>
            <a:r>
              <a:rPr sz="1200" spc="-5" dirty="0">
                <a:solidFill>
                  <a:srgbClr val="111111"/>
                </a:solidFill>
                <a:latin typeface="Helvetica Neue"/>
                <a:cs typeface="Helvetica Neue"/>
              </a:rPr>
              <a:t>created </a:t>
            </a:r>
            <a:r>
              <a:rPr sz="1200" spc="-15" dirty="0">
                <a:solidFill>
                  <a:srgbClr val="111111"/>
                </a:solidFill>
                <a:latin typeface="Helvetica Neue"/>
                <a:cs typeface="Helvetica Neue"/>
              </a:rPr>
              <a:t>repository, </a:t>
            </a:r>
            <a:r>
              <a:rPr sz="1200" dirty="0">
                <a:solidFill>
                  <a:srgbClr val="111111"/>
                </a:solidFill>
                <a:latin typeface="Helvetica Neue"/>
                <a:cs typeface="Helvetica Neue"/>
              </a:rPr>
              <a:t>e.g., </a:t>
            </a:r>
            <a:r>
              <a:rPr sz="1200" dirty="0" smtClean="0">
                <a:solidFill>
                  <a:srgbClr val="111111"/>
                </a:solidFill>
                <a:latin typeface="Helvetica Neue"/>
                <a:cs typeface="Helvetica Neue"/>
              </a:rPr>
              <a:t>URL</a:t>
            </a:r>
            <a:r>
              <a:rPr sz="1200" spc="-20" dirty="0" smtClean="0">
                <a:solidFill>
                  <a:srgbClr val="111111"/>
                </a:solidFill>
                <a:latin typeface="Helvetica Neue"/>
                <a:cs typeface="Helvetica Neue"/>
              </a:rPr>
              <a:t> </a:t>
            </a:r>
            <a:r>
              <a:rPr sz="1200" dirty="0">
                <a:solidFill>
                  <a:srgbClr val="111111"/>
                </a:solidFill>
                <a:latin typeface="Helvetica Neue"/>
                <a:cs typeface="Helvetica Neue"/>
              </a:rPr>
              <a:t>is</a:t>
            </a:r>
            <a:endParaRPr sz="1200" dirty="0">
              <a:latin typeface="Helvetica Neue"/>
              <a:cs typeface="Helvetica Neue"/>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7</a:t>
            </a:fld>
            <a:r>
              <a:rPr dirty="0"/>
              <a:t> </a:t>
            </a:r>
            <a:r>
              <a:rPr spc="-5" dirty="0"/>
              <a:t>of</a:t>
            </a:r>
            <a:r>
              <a:rPr spc="-95" dirty="0"/>
              <a:t> </a:t>
            </a:r>
            <a:r>
              <a:rPr dirty="0"/>
              <a:t>28</a:t>
            </a:r>
          </a:p>
        </p:txBody>
      </p:sp>
      <p:sp>
        <p:nvSpPr>
          <p:cNvPr id="5" name="object 5"/>
          <p:cNvSpPr txBox="1"/>
          <p:nvPr/>
        </p:nvSpPr>
        <p:spPr>
          <a:xfrm>
            <a:off x="380999" y="7457440"/>
            <a:ext cx="7010400" cy="230832"/>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smtClean="0">
                <a:solidFill>
                  <a:srgbClr val="FFCD22"/>
                </a:solidFill>
                <a:latin typeface="Courier"/>
                <a:cs typeface="Courier"/>
              </a:rPr>
              <a:t>161599702702</a:t>
            </a:r>
            <a:r>
              <a:rPr sz="1000" spc="15" dirty="0" smtClean="0">
                <a:solidFill>
                  <a:srgbClr val="A082BD"/>
                </a:solidFill>
                <a:latin typeface="Courier"/>
                <a:cs typeface="Courier"/>
              </a:rPr>
              <a:t>.dkr.ecr.us-west-2.amazonaws.com</a:t>
            </a:r>
            <a:r>
              <a:rPr sz="1000" spc="15" dirty="0" smtClean="0">
                <a:solidFill>
                  <a:srgbClr val="E0E2E4"/>
                </a:solidFill>
                <a:latin typeface="Courier"/>
                <a:cs typeface="Courier"/>
              </a:rPr>
              <a:t>/</a:t>
            </a:r>
            <a:r>
              <a:rPr lang="en-US" sz="1000" spc="15" dirty="0" smtClean="0">
                <a:solidFill>
                  <a:srgbClr val="E0E2E4"/>
                </a:solidFill>
                <a:latin typeface="Courier"/>
                <a:cs typeface="Courier"/>
              </a:rPr>
              <a:t>your-name</a:t>
            </a:r>
            <a:r>
              <a:rPr lang="en-US" sz="1000" spc="15" dirty="0" smtClean="0">
                <a:solidFill>
                  <a:srgbClr val="E0E2E4"/>
                </a:solidFill>
                <a:latin typeface="Courier"/>
                <a:cs typeface="Courier"/>
              </a:rPr>
              <a:t>-</a:t>
            </a:r>
            <a:r>
              <a:rPr lang="en-US" sz="1000" spc="15" dirty="0" smtClean="0">
                <a:solidFill>
                  <a:srgbClr val="E0E2E4"/>
                </a:solidFill>
                <a:latin typeface="Courier"/>
                <a:cs typeface="Courier"/>
              </a:rPr>
              <a:t>container</a:t>
            </a:r>
            <a:r>
              <a:rPr sz="1000" spc="15" dirty="0" smtClean="0">
                <a:solidFill>
                  <a:srgbClr val="E0E2E4"/>
                </a:solidFill>
                <a:latin typeface="Courier"/>
                <a:cs typeface="Courier"/>
              </a:rPr>
              <a:t>-repo</a:t>
            </a:r>
            <a:endParaRPr sz="1000" dirty="0">
              <a:latin typeface="Courier"/>
              <a:cs typeface="Courier"/>
            </a:endParaRPr>
          </a:p>
        </p:txBody>
      </p:sp>
      <p:sp>
        <p:nvSpPr>
          <p:cNvPr id="6" name="object 6"/>
          <p:cNvSpPr txBox="1"/>
          <p:nvPr/>
        </p:nvSpPr>
        <p:spPr>
          <a:xfrm>
            <a:off x="368299" y="7962900"/>
            <a:ext cx="6930390" cy="143764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Next, follow instructions to upload an image (must build it </a:t>
            </a:r>
            <a:r>
              <a:rPr sz="1200" spc="-5" dirty="0">
                <a:solidFill>
                  <a:srgbClr val="111111"/>
                </a:solidFill>
                <a:latin typeface="Helvetica Neue"/>
                <a:cs typeface="Helvetica Neue"/>
              </a:rPr>
              <a:t>before</a:t>
            </a:r>
            <a:r>
              <a:rPr sz="1200" spc="-95" dirty="0">
                <a:solidFill>
                  <a:srgbClr val="111111"/>
                </a:solidFill>
                <a:latin typeface="Helvetica Neue"/>
                <a:cs typeface="Helvetica Neue"/>
              </a:rPr>
              <a:t> </a:t>
            </a:r>
            <a:r>
              <a:rPr sz="1200" dirty="0">
                <a:solidFill>
                  <a:srgbClr val="111111"/>
                </a:solidFill>
                <a:latin typeface="Helvetica Neue"/>
                <a:cs typeface="Helvetica Neue"/>
              </a:rPr>
              <a:t>uploading/pushing).</a:t>
            </a:r>
            <a:endParaRPr sz="1200">
              <a:latin typeface="Helvetica Neue"/>
              <a:cs typeface="Helvetica Neue"/>
            </a:endParaRPr>
          </a:p>
          <a:p>
            <a:pPr>
              <a:lnSpc>
                <a:spcPct val="100000"/>
              </a:lnSpc>
              <a:spcBef>
                <a:spcPts val="45"/>
              </a:spcBef>
            </a:pPr>
            <a:endParaRPr sz="1350">
              <a:latin typeface="Times New Roman"/>
              <a:cs typeface="Times New Roman"/>
            </a:endParaRPr>
          </a:p>
          <a:p>
            <a:pPr marL="12700" marR="533400">
              <a:lnSpc>
                <a:spcPct val="111100"/>
              </a:lnSpc>
            </a:pPr>
            <a:r>
              <a:rPr sz="1200" spc="-70" dirty="0">
                <a:solidFill>
                  <a:srgbClr val="111111"/>
                </a:solidFill>
                <a:latin typeface="Helvetica Neue"/>
                <a:cs typeface="Helvetica Neue"/>
                <a:hlinkClick r:id="rId3"/>
              </a:rPr>
              <a:t>To </a:t>
            </a:r>
            <a:r>
              <a:rPr sz="1200" dirty="0">
                <a:solidFill>
                  <a:srgbClr val="111111"/>
                </a:solidFill>
                <a:latin typeface="Helvetica Neue"/>
                <a:cs typeface="Helvetica Neue"/>
                <a:hlinkClick r:id="rId3"/>
              </a:rPr>
              <a:t>install the </a:t>
            </a:r>
            <a:r>
              <a:rPr sz="1200" spc="-10" dirty="0">
                <a:solidFill>
                  <a:srgbClr val="111111"/>
                </a:solidFill>
                <a:latin typeface="Helvetica Neue"/>
                <a:cs typeface="Helvetica Neue"/>
                <a:hlinkClick r:id="rId3"/>
              </a:rPr>
              <a:t>AWS </a:t>
            </a:r>
            <a:r>
              <a:rPr sz="1200" dirty="0">
                <a:solidFill>
                  <a:srgbClr val="111111"/>
                </a:solidFill>
                <a:latin typeface="Helvetica Neue"/>
                <a:cs typeface="Helvetica Neue"/>
                <a:hlinkClick r:id="rId3"/>
              </a:rPr>
              <a:t>CLI and </a:t>
            </a:r>
            <a:r>
              <a:rPr sz="1200" spc="-20" dirty="0">
                <a:solidFill>
                  <a:srgbClr val="111111"/>
                </a:solidFill>
                <a:latin typeface="Helvetica Neue"/>
                <a:cs typeface="Helvetica Neue"/>
                <a:hlinkClick r:id="rId3"/>
              </a:rPr>
              <a:t>Docker, </a:t>
            </a:r>
            <a:r>
              <a:rPr sz="1200" dirty="0">
                <a:solidFill>
                  <a:srgbClr val="111111"/>
                </a:solidFill>
                <a:latin typeface="Helvetica Neue"/>
                <a:cs typeface="Helvetica Neue"/>
                <a:hlinkClick r:id="rId3"/>
              </a:rPr>
              <a:t>and for </a:t>
            </a:r>
            <a:r>
              <a:rPr sz="1200" spc="-10" dirty="0">
                <a:solidFill>
                  <a:srgbClr val="111111"/>
                </a:solidFill>
                <a:latin typeface="Helvetica Neue"/>
                <a:cs typeface="Helvetica Neue"/>
                <a:hlinkClick r:id="rId3"/>
              </a:rPr>
              <a:t>more </a:t>
            </a:r>
            <a:r>
              <a:rPr sz="1200" dirty="0">
                <a:solidFill>
                  <a:srgbClr val="111111"/>
                </a:solidFill>
                <a:latin typeface="Helvetica Neue"/>
                <a:cs typeface="Helvetica Neue"/>
                <a:hlinkClick r:id="rId3"/>
              </a:rPr>
              <a:t>information on the steps </a:t>
            </a:r>
            <a:r>
              <a:rPr sz="1200" spc="-15" dirty="0">
                <a:solidFill>
                  <a:srgbClr val="111111"/>
                </a:solidFill>
                <a:latin typeface="Helvetica Neue"/>
                <a:cs typeface="Helvetica Neue"/>
                <a:hlinkClick r:id="rId3"/>
              </a:rPr>
              <a:t>below, </a:t>
            </a:r>
            <a:r>
              <a:rPr sz="1200" dirty="0">
                <a:solidFill>
                  <a:srgbClr val="0D6EA1"/>
                </a:solidFill>
                <a:latin typeface="Helvetica Neue"/>
                <a:cs typeface="Helvetica Neue"/>
                <a:hlinkClick r:id="rId3"/>
              </a:rPr>
              <a:t>visit the ECR  documentation</a:t>
            </a:r>
            <a:r>
              <a:rPr sz="1200" spc="-100" dirty="0">
                <a:solidFill>
                  <a:srgbClr val="0D6EA1"/>
                </a:solidFill>
                <a:latin typeface="Helvetica Neue"/>
                <a:cs typeface="Helvetica Neue"/>
                <a:hlinkClick r:id="rId3"/>
              </a:rPr>
              <a:t> </a:t>
            </a:r>
            <a:r>
              <a:rPr sz="1200" dirty="0">
                <a:solidFill>
                  <a:srgbClr val="0D6EA1"/>
                </a:solidFill>
                <a:latin typeface="Helvetica Neue"/>
                <a:cs typeface="Helvetica Neue"/>
                <a:hlinkClick r:id="rId3"/>
              </a:rPr>
              <a:t>page</a:t>
            </a:r>
            <a:r>
              <a:rPr sz="1200" dirty="0">
                <a:solidFill>
                  <a:srgbClr val="111111"/>
                </a:solidFill>
                <a:latin typeface="Helvetica Neue"/>
                <a:cs typeface="Helvetica Neue"/>
                <a:hlinkClick r:id="rId3"/>
              </a:rPr>
              <a:t>.</a:t>
            </a:r>
            <a:endParaRPr sz="1200">
              <a:latin typeface="Helvetica Neue"/>
              <a:cs typeface="Helvetica Neue"/>
            </a:endParaRPr>
          </a:p>
          <a:p>
            <a:pPr>
              <a:lnSpc>
                <a:spcPct val="100000"/>
              </a:lnSpc>
              <a:spcBef>
                <a:spcPts val="10"/>
              </a:spcBef>
            </a:pPr>
            <a:endParaRPr sz="1450">
              <a:latin typeface="Times New Roman"/>
              <a:cs typeface="Times New Roman"/>
            </a:endParaRPr>
          </a:p>
          <a:p>
            <a:pPr marL="12700" marR="5080">
              <a:lnSpc>
                <a:spcPct val="111100"/>
              </a:lnSpc>
            </a:pPr>
            <a:r>
              <a:rPr sz="1200" b="1" dirty="0">
                <a:solidFill>
                  <a:srgbClr val="111111"/>
                </a:solidFill>
                <a:latin typeface="Helvetica Neue"/>
                <a:cs typeface="Helvetica Neue"/>
              </a:rPr>
              <a:t>Command 1: </a:t>
            </a:r>
            <a:r>
              <a:rPr sz="1200" dirty="0">
                <a:solidFill>
                  <a:srgbClr val="111111"/>
                </a:solidFill>
                <a:latin typeface="Helvetica Neue"/>
                <a:cs typeface="Helvetica Neue"/>
              </a:rPr>
              <a:t>Retrieve the docker login command that you can use to authenticate your Docker</a:t>
            </a:r>
            <a:r>
              <a:rPr sz="1200" spc="-100" dirty="0">
                <a:solidFill>
                  <a:srgbClr val="111111"/>
                </a:solidFill>
                <a:latin typeface="Helvetica Neue"/>
                <a:cs typeface="Helvetica Neue"/>
              </a:rPr>
              <a:t> </a:t>
            </a:r>
            <a:r>
              <a:rPr sz="1200" dirty="0">
                <a:solidFill>
                  <a:srgbClr val="111111"/>
                </a:solidFill>
                <a:latin typeface="Helvetica Neue"/>
                <a:cs typeface="Helvetica Neue"/>
              </a:rPr>
              <a:t>client  to your</a:t>
            </a:r>
            <a:r>
              <a:rPr sz="1200" spc="-80" dirty="0">
                <a:solidFill>
                  <a:srgbClr val="111111"/>
                </a:solidFill>
                <a:latin typeface="Helvetica Neue"/>
                <a:cs typeface="Helvetica Neue"/>
              </a:rPr>
              <a:t> </a:t>
            </a:r>
            <a:r>
              <a:rPr sz="1200" spc="-5" dirty="0">
                <a:solidFill>
                  <a:srgbClr val="111111"/>
                </a:solidFill>
                <a:latin typeface="Helvetica Neue"/>
                <a:cs typeface="Helvetica Neue"/>
              </a:rPr>
              <a:t>registry:</a:t>
            </a:r>
            <a:endParaRPr sz="1200">
              <a:latin typeface="Helvetica Neue"/>
              <a:cs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8</a:t>
            </a:fld>
            <a:r>
              <a:rPr dirty="0"/>
              <a:t> </a:t>
            </a:r>
            <a:r>
              <a:rPr spc="-5" dirty="0"/>
              <a:t>of</a:t>
            </a:r>
            <a:r>
              <a:rPr spc="-95" dirty="0"/>
              <a:t> </a:t>
            </a:r>
            <a:r>
              <a:rPr dirty="0"/>
              <a:t>28</a:t>
            </a:r>
          </a:p>
        </p:txBody>
      </p:sp>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80999" y="762000"/>
            <a:ext cx="7010400" cy="314960"/>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a:solidFill>
                  <a:srgbClr val="EC7600"/>
                </a:solidFill>
                <a:latin typeface="Courier"/>
                <a:cs typeface="Courier"/>
              </a:rPr>
              <a:t>aws ecr </a:t>
            </a:r>
            <a:r>
              <a:rPr sz="1000" spc="15" dirty="0">
                <a:solidFill>
                  <a:srgbClr val="8CBBAD"/>
                </a:solidFill>
                <a:latin typeface="Courier"/>
                <a:cs typeface="Courier"/>
              </a:rPr>
              <a:t>get-login --region </a:t>
            </a:r>
            <a:r>
              <a:rPr sz="1000" spc="15" dirty="0">
                <a:solidFill>
                  <a:srgbClr val="EC7600"/>
                </a:solidFill>
                <a:latin typeface="Courier"/>
                <a:cs typeface="Courier"/>
              </a:rPr>
              <a:t>us-west-</a:t>
            </a:r>
            <a:r>
              <a:rPr sz="1000" spc="15" dirty="0">
                <a:solidFill>
                  <a:srgbClr val="E0E2E4"/>
                </a:solidFill>
                <a:latin typeface="Courier"/>
                <a:cs typeface="Courier"/>
              </a:rPr>
              <a:t>2</a:t>
            </a:r>
            <a:endParaRPr sz="1000">
              <a:latin typeface="Courier"/>
              <a:cs typeface="Courier"/>
            </a:endParaRPr>
          </a:p>
        </p:txBody>
      </p:sp>
      <p:sp>
        <p:nvSpPr>
          <p:cNvPr id="4" name="object 4"/>
          <p:cNvSpPr txBox="1"/>
          <p:nvPr/>
        </p:nvSpPr>
        <p:spPr>
          <a:xfrm>
            <a:off x="368299" y="1277619"/>
            <a:ext cx="672147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11111"/>
                </a:solidFill>
                <a:latin typeface="Helvetica Neue"/>
                <a:cs typeface="Helvetica Neue"/>
              </a:rPr>
              <a:t>Command 2: </a:t>
            </a:r>
            <a:r>
              <a:rPr sz="1200" dirty="0">
                <a:solidFill>
                  <a:srgbClr val="111111"/>
                </a:solidFill>
                <a:latin typeface="Helvetica Neue"/>
                <a:cs typeface="Helvetica Neue"/>
              </a:rPr>
              <a:t>Run the docker login command that was </a:t>
            </a:r>
            <a:r>
              <a:rPr sz="1200" spc="-5" dirty="0">
                <a:solidFill>
                  <a:srgbClr val="111111"/>
                </a:solidFill>
                <a:latin typeface="Helvetica Neue"/>
                <a:cs typeface="Helvetica Neue"/>
              </a:rPr>
              <a:t>returned </a:t>
            </a:r>
            <a:r>
              <a:rPr sz="1200" dirty="0">
                <a:solidFill>
                  <a:srgbClr val="111111"/>
                </a:solidFill>
                <a:latin typeface="Helvetica Neue"/>
                <a:cs typeface="Helvetica Neue"/>
              </a:rPr>
              <a:t>in the </a:t>
            </a:r>
            <a:r>
              <a:rPr sz="1200" spc="-5" dirty="0">
                <a:solidFill>
                  <a:srgbClr val="111111"/>
                </a:solidFill>
                <a:latin typeface="Helvetica Neue"/>
                <a:cs typeface="Helvetica Neue"/>
              </a:rPr>
              <a:t>previous </a:t>
            </a:r>
            <a:r>
              <a:rPr sz="1200" dirty="0">
                <a:solidFill>
                  <a:srgbClr val="111111"/>
                </a:solidFill>
                <a:latin typeface="Helvetica Neue"/>
                <a:cs typeface="Helvetica Neue"/>
              </a:rPr>
              <a:t>step. For</a:t>
            </a:r>
            <a:r>
              <a:rPr sz="1200" spc="-45" dirty="0">
                <a:solidFill>
                  <a:srgbClr val="111111"/>
                </a:solidFill>
                <a:latin typeface="Helvetica Neue"/>
                <a:cs typeface="Helvetica Neue"/>
              </a:rPr>
              <a:t> </a:t>
            </a:r>
            <a:r>
              <a:rPr sz="1200" dirty="0">
                <a:solidFill>
                  <a:srgbClr val="111111"/>
                </a:solidFill>
                <a:latin typeface="Helvetica Neue"/>
                <a:cs typeface="Helvetica Neue"/>
              </a:rPr>
              <a:t>example,</a:t>
            </a:r>
            <a:endParaRPr sz="1200">
              <a:latin typeface="Helvetica Neue"/>
              <a:cs typeface="Helvetica Neue"/>
            </a:endParaRPr>
          </a:p>
        </p:txBody>
      </p:sp>
      <p:sp>
        <p:nvSpPr>
          <p:cNvPr id="5" name="object 5"/>
          <p:cNvSpPr txBox="1"/>
          <p:nvPr/>
        </p:nvSpPr>
        <p:spPr>
          <a:xfrm>
            <a:off x="380999" y="1696720"/>
            <a:ext cx="7010400" cy="1056640"/>
          </a:xfrm>
          <a:prstGeom prst="rect">
            <a:avLst/>
          </a:prstGeom>
          <a:solidFill>
            <a:srgbClr val="282B2E"/>
          </a:solidFill>
        </p:spPr>
        <p:txBody>
          <a:bodyPr vert="horz" wrap="square" lIns="0" tIns="45719" rIns="0" bIns="0" rtlCol="0">
            <a:spAutoFit/>
          </a:bodyPr>
          <a:lstStyle/>
          <a:p>
            <a:pPr marL="67310" marR="2971800">
              <a:lnSpc>
                <a:spcPct val="120000"/>
              </a:lnSpc>
              <a:spcBef>
                <a:spcPts val="359"/>
              </a:spcBef>
            </a:pPr>
            <a:r>
              <a:rPr sz="1000" spc="10" dirty="0">
                <a:solidFill>
                  <a:srgbClr val="E0E2E4"/>
                </a:solidFill>
                <a:latin typeface="Courier"/>
                <a:cs typeface="Courier"/>
              </a:rPr>
              <a:t>docker </a:t>
            </a:r>
            <a:r>
              <a:rPr sz="1000" spc="15" dirty="0">
                <a:solidFill>
                  <a:srgbClr val="E0E2E4"/>
                </a:solidFill>
                <a:latin typeface="Courier"/>
                <a:cs typeface="Courier"/>
              </a:rPr>
              <a:t>login -u AWS -p eyJwYXlsb2FkIjoiQ1pUVnBTSHp  FNE5OSU1IdDhxeEZ3MlNrVTJGMUdBRlAxL1k4MDhRbE5lZ3JUW</a:t>
            </a:r>
            <a:endParaRPr sz="1000">
              <a:latin typeface="Courier"/>
              <a:cs typeface="Courier"/>
            </a:endParaRPr>
          </a:p>
          <a:p>
            <a:pPr marL="67310" marR="3130550">
              <a:lnSpc>
                <a:spcPts val="1440"/>
              </a:lnSpc>
              <a:spcBef>
                <a:spcPts val="85"/>
              </a:spcBef>
            </a:pPr>
            <a:r>
              <a:rPr sz="1000" spc="-10" dirty="0">
                <a:solidFill>
                  <a:srgbClr val="E0E2E4"/>
                </a:solidFill>
                <a:latin typeface="Courier"/>
                <a:cs typeface="Courier"/>
              </a:rPr>
              <a:t>...  </a:t>
            </a:r>
            <a:r>
              <a:rPr sz="1000" spc="15" dirty="0">
                <a:solidFill>
                  <a:srgbClr val="E0E2E4"/>
                </a:solidFill>
                <a:latin typeface="Courier"/>
                <a:cs typeface="Courier"/>
              </a:rPr>
              <a:t>W5VK01Ja0xQVnFSN3JpaHCJ0eXBlIjoiREFUQV9LRVkifQ==</a:t>
            </a:r>
            <a:endParaRPr sz="1000">
              <a:latin typeface="Courier"/>
              <a:cs typeface="Courier"/>
            </a:endParaRPr>
          </a:p>
          <a:p>
            <a:pPr marL="67310">
              <a:lnSpc>
                <a:spcPct val="100000"/>
              </a:lnSpc>
              <a:spcBef>
                <a:spcPts val="95"/>
              </a:spcBef>
            </a:pPr>
            <a:r>
              <a:rPr sz="1000" spc="-10" dirty="0">
                <a:solidFill>
                  <a:srgbClr val="E0E2E4"/>
                </a:solidFill>
                <a:latin typeface="Courier"/>
                <a:cs typeface="Courier"/>
              </a:rPr>
              <a:t>-e </a:t>
            </a:r>
            <a:r>
              <a:rPr sz="1000" b="1" spc="-10" dirty="0">
                <a:solidFill>
                  <a:srgbClr val="93C763"/>
                </a:solidFill>
                <a:latin typeface="Courier"/>
                <a:cs typeface="Courier"/>
              </a:rPr>
              <a:t>none</a:t>
            </a:r>
            <a:r>
              <a:rPr sz="1000" b="1" spc="185" dirty="0">
                <a:solidFill>
                  <a:srgbClr val="93C763"/>
                </a:solidFill>
                <a:latin typeface="Courier"/>
                <a:cs typeface="Courier"/>
              </a:rPr>
              <a:t> </a:t>
            </a:r>
            <a:r>
              <a:rPr sz="1000" spc="-10" dirty="0">
                <a:solidFill>
                  <a:srgbClr val="E0E2E4"/>
                </a:solidFill>
                <a:latin typeface="Courier"/>
                <a:cs typeface="Courier"/>
              </a:rPr>
              <a:t>https:</a:t>
            </a:r>
            <a:r>
              <a:rPr sz="1000" spc="-10" dirty="0">
                <a:solidFill>
                  <a:srgbClr val="818E96"/>
                </a:solidFill>
                <a:latin typeface="Courier"/>
                <a:cs typeface="Courier"/>
              </a:rPr>
              <a:t>//161599702702.dkr.ecr.us-west-2.amazonaws.com</a:t>
            </a:r>
            <a:endParaRPr sz="1000">
              <a:latin typeface="Courier"/>
              <a:cs typeface="Courier"/>
            </a:endParaRPr>
          </a:p>
        </p:txBody>
      </p:sp>
      <p:sp>
        <p:nvSpPr>
          <p:cNvPr id="6" name="object 6"/>
          <p:cNvSpPr txBox="1"/>
          <p:nvPr/>
        </p:nvSpPr>
        <p:spPr>
          <a:xfrm>
            <a:off x="368299" y="2943860"/>
            <a:ext cx="57340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Results:</a:t>
            </a:r>
            <a:endParaRPr sz="1200">
              <a:latin typeface="Helvetica Neue"/>
              <a:cs typeface="Helvetica Neue"/>
            </a:endParaRPr>
          </a:p>
        </p:txBody>
      </p:sp>
      <p:sp>
        <p:nvSpPr>
          <p:cNvPr id="7" name="object 7"/>
          <p:cNvSpPr txBox="1"/>
          <p:nvPr/>
        </p:nvSpPr>
        <p:spPr>
          <a:xfrm>
            <a:off x="380999" y="3362959"/>
            <a:ext cx="7010400" cy="314960"/>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a:solidFill>
                  <a:srgbClr val="668BB0"/>
                </a:solidFill>
                <a:latin typeface="Courier"/>
                <a:cs typeface="Courier"/>
              </a:rPr>
              <a:t>Login</a:t>
            </a:r>
            <a:r>
              <a:rPr sz="1000" spc="-45" dirty="0">
                <a:solidFill>
                  <a:srgbClr val="668BB0"/>
                </a:solidFill>
                <a:latin typeface="Courier"/>
                <a:cs typeface="Courier"/>
              </a:rPr>
              <a:t> </a:t>
            </a:r>
            <a:r>
              <a:rPr sz="1000" spc="15" dirty="0">
                <a:solidFill>
                  <a:srgbClr val="668BB0"/>
                </a:solidFill>
                <a:latin typeface="Courier"/>
                <a:cs typeface="Courier"/>
              </a:rPr>
              <a:t>Succeeded</a:t>
            </a:r>
            <a:endParaRPr sz="1000">
              <a:latin typeface="Courier"/>
              <a:cs typeface="Courier"/>
            </a:endParaRPr>
          </a:p>
        </p:txBody>
      </p:sp>
      <p:sp>
        <p:nvSpPr>
          <p:cNvPr id="8" name="object 8"/>
          <p:cNvSpPr txBox="1"/>
          <p:nvPr/>
        </p:nvSpPr>
        <p:spPr>
          <a:xfrm>
            <a:off x="368299" y="3858259"/>
            <a:ext cx="6922134" cy="431800"/>
          </a:xfrm>
          <a:prstGeom prst="rect">
            <a:avLst/>
          </a:prstGeom>
        </p:spPr>
        <p:txBody>
          <a:bodyPr vert="horz" wrap="square" lIns="0" tIns="12700" rIns="0" bIns="0" rtlCol="0">
            <a:spAutoFit/>
          </a:bodyPr>
          <a:lstStyle/>
          <a:p>
            <a:pPr marL="12700" marR="5080">
              <a:lnSpc>
                <a:spcPct val="111100"/>
              </a:lnSpc>
              <a:spcBef>
                <a:spcPts val="100"/>
              </a:spcBef>
            </a:pPr>
            <a:r>
              <a:rPr sz="1200" b="1" dirty="0">
                <a:solidFill>
                  <a:srgbClr val="111111"/>
                </a:solidFill>
                <a:latin typeface="Helvetica Neue"/>
                <a:cs typeface="Helvetica Neue"/>
              </a:rPr>
              <a:t>Command 3:</a:t>
            </a:r>
            <a:r>
              <a:rPr sz="1200" dirty="0">
                <a:solidFill>
                  <a:srgbClr val="111111"/>
                </a:solidFill>
                <a:latin typeface="Helvetica Neue"/>
                <a:cs typeface="Helvetica Neue"/>
              </a:rPr>
              <a:t>: Build your Docker image using the following command. For information on building a  Docker file </a:t>
            </a:r>
            <a:r>
              <a:rPr sz="1200" spc="-10" dirty="0">
                <a:solidFill>
                  <a:srgbClr val="111111"/>
                </a:solidFill>
                <a:latin typeface="Helvetica Neue"/>
                <a:cs typeface="Helvetica Neue"/>
              </a:rPr>
              <a:t>from </a:t>
            </a:r>
            <a:r>
              <a:rPr sz="1200" dirty="0">
                <a:solidFill>
                  <a:srgbClr val="111111"/>
                </a:solidFill>
                <a:latin typeface="Helvetica Neue"/>
                <a:cs typeface="Helvetica Neue"/>
              </a:rPr>
              <a:t>scratch see the instructions </a:t>
            </a:r>
            <a:r>
              <a:rPr sz="1200" spc="-5" dirty="0">
                <a:solidFill>
                  <a:srgbClr val="111111"/>
                </a:solidFill>
                <a:latin typeface="Helvetica Neue"/>
                <a:cs typeface="Helvetica Neue"/>
              </a:rPr>
              <a:t>here. </a:t>
            </a:r>
            <a:r>
              <a:rPr sz="1200" spc="-45" dirty="0">
                <a:solidFill>
                  <a:srgbClr val="111111"/>
                </a:solidFill>
                <a:latin typeface="Helvetica Neue"/>
                <a:cs typeface="Helvetica Neue"/>
              </a:rPr>
              <a:t>You </a:t>
            </a:r>
            <a:r>
              <a:rPr sz="1200" dirty="0">
                <a:solidFill>
                  <a:srgbClr val="111111"/>
                </a:solidFill>
                <a:latin typeface="Helvetica Neue"/>
                <a:cs typeface="Helvetica Neue"/>
              </a:rPr>
              <a:t>can skip this step if your image is </a:t>
            </a:r>
            <a:r>
              <a:rPr sz="1200" spc="-5" dirty="0">
                <a:solidFill>
                  <a:srgbClr val="111111"/>
                </a:solidFill>
                <a:latin typeface="Helvetica Neue"/>
                <a:cs typeface="Helvetica Neue"/>
              </a:rPr>
              <a:t>already</a:t>
            </a:r>
            <a:r>
              <a:rPr sz="1200" spc="-15" dirty="0">
                <a:solidFill>
                  <a:srgbClr val="111111"/>
                </a:solidFill>
                <a:latin typeface="Helvetica Neue"/>
                <a:cs typeface="Helvetica Neue"/>
              </a:rPr>
              <a:t> </a:t>
            </a:r>
            <a:r>
              <a:rPr sz="1200" dirty="0">
                <a:solidFill>
                  <a:srgbClr val="111111"/>
                </a:solidFill>
                <a:latin typeface="Helvetica Neue"/>
                <a:cs typeface="Helvetica Neue"/>
              </a:rPr>
              <a:t>built:</a:t>
            </a:r>
            <a:endParaRPr sz="1200">
              <a:latin typeface="Helvetica Neue"/>
              <a:cs typeface="Helvetica Neue"/>
            </a:endParaRPr>
          </a:p>
        </p:txBody>
      </p:sp>
      <p:sp>
        <p:nvSpPr>
          <p:cNvPr id="9" name="object 9"/>
          <p:cNvSpPr txBox="1"/>
          <p:nvPr/>
        </p:nvSpPr>
        <p:spPr>
          <a:xfrm>
            <a:off x="380999" y="4500879"/>
            <a:ext cx="7010400" cy="410369"/>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5" dirty="0">
                <a:solidFill>
                  <a:srgbClr val="EC7600"/>
                </a:solidFill>
                <a:latin typeface="Courier"/>
                <a:cs typeface="Courier"/>
              </a:rPr>
              <a:t>cd</a:t>
            </a:r>
            <a:r>
              <a:rPr sz="1000" spc="-10" dirty="0">
                <a:solidFill>
                  <a:srgbClr val="EC7600"/>
                </a:solidFill>
                <a:latin typeface="Courier"/>
                <a:cs typeface="Courier"/>
              </a:rPr>
              <a:t> </a:t>
            </a:r>
            <a:r>
              <a:rPr sz="1000" spc="15" dirty="0">
                <a:solidFill>
                  <a:srgbClr val="557182"/>
                </a:solidFill>
                <a:latin typeface="Courier"/>
                <a:cs typeface="Courier"/>
              </a:rPr>
              <a:t>code</a:t>
            </a:r>
            <a:r>
              <a:rPr sz="1000" spc="15" dirty="0">
                <a:solidFill>
                  <a:srgbClr val="E0E2E4"/>
                </a:solidFill>
                <a:latin typeface="Courier"/>
                <a:cs typeface="Courier"/>
              </a:rPr>
              <a:t>/</a:t>
            </a:r>
            <a:r>
              <a:rPr sz="1000" b="1" spc="15" dirty="0">
                <a:solidFill>
                  <a:srgbClr val="93C763"/>
                </a:solidFill>
                <a:latin typeface="Courier"/>
                <a:cs typeface="Courier"/>
              </a:rPr>
              <a:t>banking-api</a:t>
            </a:r>
            <a:endParaRPr sz="1000" dirty="0">
              <a:latin typeface="Courier"/>
              <a:cs typeface="Courier"/>
            </a:endParaRPr>
          </a:p>
          <a:p>
            <a:pPr marL="67310">
              <a:lnSpc>
                <a:spcPct val="100000"/>
              </a:lnSpc>
              <a:spcBef>
                <a:spcPts val="240"/>
              </a:spcBef>
            </a:pPr>
            <a:r>
              <a:rPr sz="1000" spc="15" dirty="0">
                <a:solidFill>
                  <a:srgbClr val="EC7600"/>
                </a:solidFill>
                <a:latin typeface="Courier"/>
                <a:cs typeface="Courier"/>
              </a:rPr>
              <a:t>docker </a:t>
            </a:r>
            <a:r>
              <a:rPr sz="1000" b="1" spc="15" dirty="0">
                <a:solidFill>
                  <a:srgbClr val="93C763"/>
                </a:solidFill>
                <a:latin typeface="Courier"/>
                <a:cs typeface="Courier"/>
              </a:rPr>
              <a:t>build </a:t>
            </a:r>
            <a:r>
              <a:rPr sz="1000" spc="15" dirty="0">
                <a:solidFill>
                  <a:srgbClr val="E0E2E4"/>
                </a:solidFill>
                <a:latin typeface="Courier"/>
                <a:cs typeface="Courier"/>
              </a:rPr>
              <a:t>-t </a:t>
            </a:r>
            <a:r>
              <a:rPr lang="en-US" sz="1000" spc="10" dirty="0" smtClean="0">
                <a:solidFill>
                  <a:srgbClr val="E0E2E4"/>
                </a:solidFill>
                <a:latin typeface="Courier"/>
                <a:cs typeface="Courier"/>
              </a:rPr>
              <a:t>my-container</a:t>
            </a:r>
            <a:r>
              <a:rPr sz="1000" spc="10" dirty="0" smtClean="0">
                <a:solidFill>
                  <a:srgbClr val="E0E2E4"/>
                </a:solidFill>
                <a:latin typeface="Courier"/>
                <a:cs typeface="Courier"/>
              </a:rPr>
              <a:t>-repo</a:t>
            </a:r>
            <a:r>
              <a:rPr sz="1000" spc="5" dirty="0" smtClean="0">
                <a:solidFill>
                  <a:srgbClr val="E0E2E4"/>
                </a:solidFill>
                <a:latin typeface="Courier"/>
                <a:cs typeface="Courier"/>
              </a:rPr>
              <a:t> </a:t>
            </a:r>
            <a:r>
              <a:rPr sz="1000" spc="15" dirty="0">
                <a:solidFill>
                  <a:srgbClr val="E0E2E4"/>
                </a:solidFill>
                <a:latin typeface="Courier"/>
                <a:cs typeface="Courier"/>
              </a:rPr>
              <a:t>.</a:t>
            </a:r>
            <a:endParaRPr sz="1000" dirty="0">
              <a:latin typeface="Courier"/>
              <a:cs typeface="Courier"/>
            </a:endParaRPr>
          </a:p>
        </p:txBody>
      </p:sp>
      <p:sp>
        <p:nvSpPr>
          <p:cNvPr id="10" name="object 10"/>
          <p:cNvSpPr txBox="1"/>
          <p:nvPr/>
        </p:nvSpPr>
        <p:spPr>
          <a:xfrm>
            <a:off x="368299" y="5168900"/>
            <a:ext cx="6936740" cy="431800"/>
          </a:xfrm>
          <a:prstGeom prst="rect">
            <a:avLst/>
          </a:prstGeom>
        </p:spPr>
        <p:txBody>
          <a:bodyPr vert="horz" wrap="square" lIns="0" tIns="12700" rIns="0" bIns="0" rtlCol="0">
            <a:spAutoFit/>
          </a:bodyPr>
          <a:lstStyle/>
          <a:p>
            <a:pPr marL="12700" marR="5080">
              <a:lnSpc>
                <a:spcPct val="111100"/>
              </a:lnSpc>
              <a:spcBef>
                <a:spcPts val="100"/>
              </a:spcBef>
            </a:pPr>
            <a:r>
              <a:rPr sz="1200" spc="-45" dirty="0">
                <a:solidFill>
                  <a:srgbClr val="111111"/>
                </a:solidFill>
                <a:latin typeface="Helvetica Neue"/>
                <a:cs typeface="Helvetica Neue"/>
              </a:rPr>
              <a:t>You </a:t>
            </a:r>
            <a:r>
              <a:rPr sz="1200" dirty="0">
                <a:solidFill>
                  <a:srgbClr val="111111"/>
                </a:solidFill>
                <a:latin typeface="Helvetica Neue"/>
                <a:cs typeface="Helvetica Neue"/>
              </a:rPr>
              <a:t>might have done this </a:t>
            </a:r>
            <a:r>
              <a:rPr sz="1200" spc="-5" dirty="0">
                <a:solidFill>
                  <a:srgbClr val="111111"/>
                </a:solidFill>
                <a:latin typeface="Helvetica Neue"/>
                <a:cs typeface="Helvetica Neue"/>
              </a:rPr>
              <a:t>already </a:t>
            </a:r>
            <a:r>
              <a:rPr sz="1200" dirty="0">
                <a:solidFill>
                  <a:srgbClr val="111111"/>
                </a:solidFill>
                <a:latin typeface="Helvetica Neue"/>
                <a:cs typeface="Helvetica Neue"/>
              </a:rPr>
              <a:t>in the lab 1 (labs/1-dockerized-node.md). Skip to step 4. If not,</a:t>
            </a:r>
            <a:r>
              <a:rPr sz="1200" spc="-40" dirty="0">
                <a:solidFill>
                  <a:srgbClr val="111111"/>
                </a:solidFill>
                <a:latin typeface="Helvetica Neue"/>
                <a:cs typeface="Helvetica Neue"/>
              </a:rPr>
              <a:t> </a:t>
            </a:r>
            <a:r>
              <a:rPr sz="1200" dirty="0">
                <a:solidFill>
                  <a:srgbClr val="111111"/>
                </a:solidFill>
                <a:latin typeface="Helvetica Neue"/>
                <a:cs typeface="Helvetica Neue"/>
              </a:rPr>
              <a:t>then  build the app image. The build command should end with a similar looking</a:t>
            </a:r>
            <a:r>
              <a:rPr sz="1200" spc="-100" dirty="0">
                <a:solidFill>
                  <a:srgbClr val="111111"/>
                </a:solidFill>
                <a:latin typeface="Helvetica Neue"/>
                <a:cs typeface="Helvetica Neue"/>
              </a:rPr>
              <a:t> </a:t>
            </a:r>
            <a:r>
              <a:rPr sz="1200" dirty="0">
                <a:solidFill>
                  <a:srgbClr val="111111"/>
                </a:solidFill>
                <a:latin typeface="Helvetica Neue"/>
                <a:cs typeface="Helvetica Neue"/>
              </a:rPr>
              <a:t>output:</a:t>
            </a:r>
            <a:endParaRPr sz="1200">
              <a:latin typeface="Helvetica Neue"/>
              <a:cs typeface="Helvetica Neue"/>
            </a:endParaRPr>
          </a:p>
        </p:txBody>
      </p:sp>
      <p:sp>
        <p:nvSpPr>
          <p:cNvPr id="11" name="object 11"/>
          <p:cNvSpPr txBox="1"/>
          <p:nvPr/>
        </p:nvSpPr>
        <p:spPr>
          <a:xfrm>
            <a:off x="380999" y="5811520"/>
            <a:ext cx="7010400" cy="1239520"/>
          </a:xfrm>
          <a:prstGeom prst="rect">
            <a:avLst/>
          </a:prstGeom>
          <a:solidFill>
            <a:srgbClr val="282B2E"/>
          </a:solidFill>
        </p:spPr>
        <p:txBody>
          <a:bodyPr vert="horz" wrap="square" lIns="0" tIns="69850" rIns="0" bIns="0" rtlCol="0">
            <a:spAutoFit/>
          </a:bodyPr>
          <a:lstStyle/>
          <a:p>
            <a:pPr marL="67310">
              <a:lnSpc>
                <a:spcPct val="100000"/>
              </a:lnSpc>
              <a:spcBef>
                <a:spcPts val="550"/>
              </a:spcBef>
            </a:pPr>
            <a:r>
              <a:rPr sz="1000" spc="-10" dirty="0">
                <a:solidFill>
                  <a:srgbClr val="E0E2E4"/>
                </a:solidFill>
                <a:latin typeface="Courier"/>
                <a:cs typeface="Courier"/>
              </a:rPr>
              <a:t>...</a:t>
            </a:r>
            <a:endParaRPr sz="1000">
              <a:latin typeface="Courier"/>
              <a:cs typeface="Courier"/>
            </a:endParaRPr>
          </a:p>
          <a:p>
            <a:pPr marL="67310">
              <a:lnSpc>
                <a:spcPct val="100000"/>
              </a:lnSpc>
              <a:spcBef>
                <a:spcPts val="229"/>
              </a:spcBef>
            </a:pPr>
            <a:r>
              <a:rPr sz="1000" spc="15" dirty="0">
                <a:solidFill>
                  <a:srgbClr val="E0E2E4"/>
                </a:solidFill>
                <a:latin typeface="Courier"/>
                <a:cs typeface="Courier"/>
              </a:rPr>
              <a:t>Step </a:t>
            </a:r>
            <a:r>
              <a:rPr sz="1000" spc="15" dirty="0">
                <a:solidFill>
                  <a:srgbClr val="FFCD22"/>
                </a:solidFill>
                <a:latin typeface="Courier"/>
                <a:cs typeface="Courier"/>
              </a:rPr>
              <a:t>13</a:t>
            </a:r>
            <a:r>
              <a:rPr sz="1000" spc="15" dirty="0">
                <a:solidFill>
                  <a:srgbClr val="E0E2E4"/>
                </a:solidFill>
                <a:latin typeface="Courier"/>
                <a:cs typeface="Courier"/>
              </a:rPr>
              <a:t>/</a:t>
            </a:r>
            <a:r>
              <a:rPr sz="1000" spc="15" dirty="0">
                <a:solidFill>
                  <a:srgbClr val="FFCD22"/>
                </a:solidFill>
                <a:latin typeface="Courier"/>
                <a:cs typeface="Courier"/>
              </a:rPr>
              <a:t>13 </a:t>
            </a:r>
            <a:r>
              <a:rPr sz="1000" spc="15" dirty="0">
                <a:solidFill>
                  <a:srgbClr val="E0E2E4"/>
                </a:solidFill>
                <a:latin typeface="Courier"/>
                <a:cs typeface="Courier"/>
              </a:rPr>
              <a:t>: </a:t>
            </a:r>
            <a:r>
              <a:rPr sz="1000" b="1" spc="15" dirty="0">
                <a:solidFill>
                  <a:srgbClr val="93C763"/>
                </a:solidFill>
                <a:latin typeface="Courier"/>
                <a:cs typeface="Courier"/>
              </a:rPr>
              <a:t>CMD </a:t>
            </a:r>
            <a:r>
              <a:rPr sz="1000" spc="15" dirty="0">
                <a:solidFill>
                  <a:srgbClr val="E0E2E4"/>
                </a:solidFill>
                <a:latin typeface="Courier"/>
                <a:cs typeface="Courier"/>
              </a:rPr>
              <a:t>npm</a:t>
            </a:r>
            <a:r>
              <a:rPr sz="1000" spc="-25" dirty="0">
                <a:solidFill>
                  <a:srgbClr val="E0E2E4"/>
                </a:solidFill>
                <a:latin typeface="Courier"/>
                <a:cs typeface="Courier"/>
              </a:rPr>
              <a:t> </a:t>
            </a:r>
            <a:r>
              <a:rPr sz="1000" spc="15" dirty="0">
                <a:solidFill>
                  <a:srgbClr val="E0E2E4"/>
                </a:solidFill>
                <a:latin typeface="Courier"/>
                <a:cs typeface="Courier"/>
              </a:rPr>
              <a:t>start</a:t>
            </a:r>
            <a:endParaRPr sz="1000">
              <a:latin typeface="Courier"/>
              <a:cs typeface="Courier"/>
            </a:endParaRPr>
          </a:p>
          <a:p>
            <a:pPr marL="67310">
              <a:lnSpc>
                <a:spcPct val="100000"/>
              </a:lnSpc>
              <a:spcBef>
                <a:spcPts val="240"/>
              </a:spcBef>
            </a:pPr>
            <a:r>
              <a:rPr sz="1000" spc="15" dirty="0">
                <a:solidFill>
                  <a:srgbClr val="E0E2E4"/>
                </a:solidFill>
                <a:latin typeface="Courier"/>
                <a:cs typeface="Courier"/>
              </a:rPr>
              <a:t>&gt; </a:t>
            </a:r>
            <a:r>
              <a:rPr sz="1000" spc="10" dirty="0">
                <a:solidFill>
                  <a:srgbClr val="E0E2E4"/>
                </a:solidFill>
                <a:latin typeface="Courier"/>
                <a:cs typeface="Courier"/>
              </a:rPr>
              <a:t>Running </a:t>
            </a:r>
            <a:r>
              <a:rPr sz="1000" spc="15" dirty="0">
                <a:solidFill>
                  <a:srgbClr val="E0E2E4"/>
                </a:solidFill>
                <a:latin typeface="Courier"/>
                <a:cs typeface="Courier"/>
              </a:rPr>
              <a:t>in</a:t>
            </a:r>
            <a:r>
              <a:rPr sz="1000" spc="5" dirty="0">
                <a:solidFill>
                  <a:srgbClr val="E0E2E4"/>
                </a:solidFill>
                <a:latin typeface="Courier"/>
                <a:cs typeface="Courier"/>
              </a:rPr>
              <a:t> </a:t>
            </a:r>
            <a:r>
              <a:rPr sz="1000" spc="15" dirty="0">
                <a:solidFill>
                  <a:srgbClr val="E0E2E4"/>
                </a:solidFill>
                <a:latin typeface="Courier"/>
                <a:cs typeface="Courier"/>
              </a:rPr>
              <a:t>ee5f0fb12a2f</a:t>
            </a:r>
            <a:endParaRPr sz="1000">
              <a:latin typeface="Courier"/>
              <a:cs typeface="Courier"/>
            </a:endParaRPr>
          </a:p>
          <a:p>
            <a:pPr marL="67310">
              <a:lnSpc>
                <a:spcPct val="100000"/>
              </a:lnSpc>
              <a:spcBef>
                <a:spcPts val="240"/>
              </a:spcBef>
            </a:pPr>
            <a:r>
              <a:rPr sz="1000" spc="15" dirty="0">
                <a:solidFill>
                  <a:srgbClr val="E0E2E4"/>
                </a:solidFill>
                <a:latin typeface="Courier"/>
                <a:cs typeface="Courier"/>
              </a:rPr>
              <a:t>&gt;</a:t>
            </a:r>
            <a:r>
              <a:rPr sz="1000" spc="-30" dirty="0">
                <a:solidFill>
                  <a:srgbClr val="E0E2E4"/>
                </a:solidFill>
                <a:latin typeface="Courier"/>
                <a:cs typeface="Courier"/>
              </a:rPr>
              <a:t> </a:t>
            </a:r>
            <a:r>
              <a:rPr sz="1000" spc="15" dirty="0">
                <a:solidFill>
                  <a:srgbClr val="FFCD22"/>
                </a:solidFill>
                <a:latin typeface="Courier"/>
                <a:cs typeface="Courier"/>
              </a:rPr>
              <a:t>91</a:t>
            </a:r>
            <a:r>
              <a:rPr sz="1000" spc="15" dirty="0">
                <a:solidFill>
                  <a:srgbClr val="E0E2E4"/>
                </a:solidFill>
                <a:latin typeface="Courier"/>
                <a:cs typeface="Courier"/>
              </a:rPr>
              <a:t>e9122e9bed</a:t>
            </a:r>
            <a:endParaRPr sz="1000">
              <a:latin typeface="Courier"/>
              <a:cs typeface="Courier"/>
            </a:endParaRPr>
          </a:p>
          <a:p>
            <a:pPr marL="67310" marR="3447415">
              <a:lnSpc>
                <a:spcPct val="114300"/>
              </a:lnSpc>
              <a:spcBef>
                <a:spcPts val="10"/>
              </a:spcBef>
            </a:pPr>
            <a:r>
              <a:rPr sz="1000" spc="-15" dirty="0">
                <a:solidFill>
                  <a:srgbClr val="E0E2E4"/>
                </a:solidFill>
                <a:latin typeface="Courier"/>
                <a:cs typeface="Courier"/>
              </a:rPr>
              <a:t>Removing intermediate container </a:t>
            </a:r>
            <a:r>
              <a:rPr sz="1000" spc="-10" dirty="0">
                <a:solidFill>
                  <a:srgbClr val="E0E2E4"/>
                </a:solidFill>
                <a:latin typeface="Courier"/>
                <a:cs typeface="Courier"/>
              </a:rPr>
              <a:t>ee5f0fb12a2f  </a:t>
            </a:r>
            <a:r>
              <a:rPr sz="1000" spc="-15" dirty="0">
                <a:solidFill>
                  <a:srgbClr val="E0E2E4"/>
                </a:solidFill>
                <a:latin typeface="Courier"/>
                <a:cs typeface="Courier"/>
              </a:rPr>
              <a:t>Successfully </a:t>
            </a:r>
            <a:r>
              <a:rPr sz="1000" spc="-10" dirty="0">
                <a:solidFill>
                  <a:srgbClr val="E0E2E4"/>
                </a:solidFill>
                <a:latin typeface="Courier"/>
                <a:cs typeface="Courier"/>
              </a:rPr>
              <a:t>built</a:t>
            </a:r>
            <a:r>
              <a:rPr sz="1000" spc="60" dirty="0">
                <a:solidFill>
                  <a:srgbClr val="E0E2E4"/>
                </a:solidFill>
                <a:latin typeface="Courier"/>
                <a:cs typeface="Courier"/>
              </a:rPr>
              <a:t> </a:t>
            </a:r>
            <a:r>
              <a:rPr sz="1000" spc="-10" dirty="0">
                <a:solidFill>
                  <a:srgbClr val="FFCD22"/>
                </a:solidFill>
                <a:latin typeface="Courier"/>
                <a:cs typeface="Courier"/>
              </a:rPr>
              <a:t>91</a:t>
            </a:r>
            <a:r>
              <a:rPr sz="1000" spc="-10" dirty="0">
                <a:solidFill>
                  <a:srgbClr val="E0E2E4"/>
                </a:solidFill>
                <a:latin typeface="Courier"/>
                <a:cs typeface="Courier"/>
              </a:rPr>
              <a:t>e9122e9bed</a:t>
            </a:r>
            <a:endParaRPr sz="1000">
              <a:latin typeface="Courier"/>
              <a:cs typeface="Courier"/>
            </a:endParaRPr>
          </a:p>
        </p:txBody>
      </p:sp>
      <p:sp>
        <p:nvSpPr>
          <p:cNvPr id="12" name="object 12"/>
          <p:cNvSpPr txBox="1"/>
          <p:nvPr/>
        </p:nvSpPr>
        <p:spPr>
          <a:xfrm>
            <a:off x="368299" y="7251700"/>
            <a:ext cx="691070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11111"/>
                </a:solidFill>
                <a:latin typeface="Helvetica Neue"/>
                <a:cs typeface="Helvetica Neue"/>
              </a:rPr>
              <a:t>Command 4: </a:t>
            </a:r>
            <a:r>
              <a:rPr sz="1200" dirty="0">
                <a:solidFill>
                  <a:srgbClr val="111111"/>
                </a:solidFill>
                <a:latin typeface="Helvetica Neue"/>
                <a:cs typeface="Helvetica Neue"/>
              </a:rPr>
              <a:t>After the build completes, tag your image so you can push the image to this</a:t>
            </a:r>
            <a:r>
              <a:rPr sz="1200" spc="-70" dirty="0">
                <a:solidFill>
                  <a:srgbClr val="111111"/>
                </a:solidFill>
                <a:latin typeface="Helvetica Neue"/>
                <a:cs typeface="Helvetica Neue"/>
              </a:rPr>
              <a:t> </a:t>
            </a:r>
            <a:r>
              <a:rPr sz="1200" spc="-5" dirty="0">
                <a:solidFill>
                  <a:srgbClr val="111111"/>
                </a:solidFill>
                <a:latin typeface="Helvetica Neue"/>
                <a:cs typeface="Helvetica Neue"/>
              </a:rPr>
              <a:t>repository:</a:t>
            </a:r>
            <a:endParaRPr sz="1200">
              <a:latin typeface="Helvetica Neue"/>
              <a:cs typeface="Helvetica Neue"/>
            </a:endParaRPr>
          </a:p>
        </p:txBody>
      </p:sp>
      <p:sp>
        <p:nvSpPr>
          <p:cNvPr id="13" name="object 13"/>
          <p:cNvSpPr txBox="1"/>
          <p:nvPr/>
        </p:nvSpPr>
        <p:spPr>
          <a:xfrm>
            <a:off x="380999" y="7670800"/>
            <a:ext cx="7010400" cy="415497"/>
          </a:xfrm>
          <a:prstGeom prst="rect">
            <a:avLst/>
          </a:prstGeom>
          <a:solidFill>
            <a:srgbClr val="282B2E"/>
          </a:solidFill>
        </p:spPr>
        <p:txBody>
          <a:bodyPr vert="horz" wrap="square" lIns="0" tIns="45719" rIns="0" bIns="0" rtlCol="0">
            <a:spAutoFit/>
          </a:bodyPr>
          <a:lstStyle/>
          <a:p>
            <a:pPr marL="67310" marR="118110">
              <a:lnSpc>
                <a:spcPct val="120000"/>
              </a:lnSpc>
              <a:spcBef>
                <a:spcPts val="359"/>
              </a:spcBef>
            </a:pPr>
            <a:r>
              <a:rPr sz="1000" spc="10" dirty="0">
                <a:solidFill>
                  <a:srgbClr val="E0E2E4"/>
                </a:solidFill>
                <a:latin typeface="Courier"/>
                <a:cs typeface="Courier"/>
              </a:rPr>
              <a:t>docker </a:t>
            </a:r>
            <a:r>
              <a:rPr sz="1000" spc="15" dirty="0">
                <a:solidFill>
                  <a:srgbClr val="E0E2E4"/>
                </a:solidFill>
                <a:latin typeface="Courier"/>
                <a:cs typeface="Courier"/>
              </a:rPr>
              <a:t>tag </a:t>
            </a:r>
            <a:r>
              <a:rPr lang="en-US" sz="1000" spc="10" dirty="0" smtClean="0">
                <a:solidFill>
                  <a:srgbClr val="E0E2E4"/>
                </a:solidFill>
                <a:latin typeface="Courier"/>
                <a:cs typeface="Courier"/>
              </a:rPr>
              <a:t>my-container</a:t>
            </a:r>
            <a:r>
              <a:rPr sz="1000" spc="10" dirty="0" smtClean="0">
                <a:solidFill>
                  <a:srgbClr val="E0E2E4"/>
                </a:solidFill>
                <a:latin typeface="Courier"/>
                <a:cs typeface="Courier"/>
              </a:rPr>
              <a:t>-repo:latest </a:t>
            </a:r>
            <a:r>
              <a:rPr sz="1000" spc="15" dirty="0" smtClean="0">
                <a:solidFill>
                  <a:srgbClr val="FFCD22"/>
                </a:solidFill>
                <a:latin typeface="Courier"/>
                <a:cs typeface="Courier"/>
              </a:rPr>
              <a:t>161599702702</a:t>
            </a:r>
            <a:r>
              <a:rPr sz="1000" spc="15" dirty="0" smtClean="0">
                <a:solidFill>
                  <a:srgbClr val="A082BD"/>
                </a:solidFill>
                <a:latin typeface="Courier"/>
                <a:cs typeface="Courier"/>
              </a:rPr>
              <a:t>.dkr.ecr.us-west-2.amazonaws.com</a:t>
            </a:r>
            <a:r>
              <a:rPr sz="1000" spc="15" dirty="0" smtClean="0">
                <a:solidFill>
                  <a:srgbClr val="E0E2E4"/>
                </a:solidFill>
                <a:latin typeface="Courier"/>
                <a:cs typeface="Courier"/>
              </a:rPr>
              <a:t>/</a:t>
            </a:r>
            <a:r>
              <a:rPr lang="en-US" sz="1000" spc="15" dirty="0" smtClean="0">
                <a:solidFill>
                  <a:srgbClr val="E0E2E4"/>
                </a:solidFill>
                <a:latin typeface="Courier"/>
                <a:cs typeface="Courier"/>
              </a:rPr>
              <a:t>my-container</a:t>
            </a:r>
            <a:r>
              <a:rPr sz="1000" spc="15" dirty="0" smtClean="0">
                <a:solidFill>
                  <a:srgbClr val="E0E2E4"/>
                </a:solidFill>
                <a:latin typeface="Courier"/>
                <a:cs typeface="Courier"/>
              </a:rPr>
              <a:t>-repo:latest</a:t>
            </a:r>
            <a:endParaRPr sz="1000" dirty="0">
              <a:latin typeface="Courier"/>
              <a:cs typeface="Courier"/>
            </a:endParaRPr>
          </a:p>
        </p:txBody>
      </p:sp>
      <p:sp>
        <p:nvSpPr>
          <p:cNvPr id="14" name="object 14"/>
          <p:cNvSpPr txBox="1"/>
          <p:nvPr/>
        </p:nvSpPr>
        <p:spPr>
          <a:xfrm>
            <a:off x="368299" y="8359140"/>
            <a:ext cx="6852920" cy="62484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(No</a:t>
            </a:r>
            <a:r>
              <a:rPr sz="1200" spc="-100" dirty="0">
                <a:solidFill>
                  <a:srgbClr val="111111"/>
                </a:solidFill>
                <a:latin typeface="Helvetica Neue"/>
                <a:cs typeface="Helvetica Neue"/>
              </a:rPr>
              <a:t> </a:t>
            </a:r>
            <a:r>
              <a:rPr sz="1200" dirty="0">
                <a:solidFill>
                  <a:srgbClr val="111111"/>
                </a:solidFill>
                <a:latin typeface="Helvetica Neue"/>
                <a:cs typeface="Helvetica Neue"/>
              </a:rPr>
              <a:t>output)</a:t>
            </a:r>
            <a:endParaRPr sz="1200">
              <a:latin typeface="Helvetica Neue"/>
              <a:cs typeface="Helvetica Neue"/>
            </a:endParaRPr>
          </a:p>
          <a:p>
            <a:pPr>
              <a:lnSpc>
                <a:spcPct val="100000"/>
              </a:lnSpc>
            </a:pPr>
            <a:endParaRPr sz="1600">
              <a:latin typeface="Times New Roman"/>
              <a:cs typeface="Times New Roman"/>
            </a:endParaRPr>
          </a:p>
          <a:p>
            <a:pPr marL="12700">
              <a:lnSpc>
                <a:spcPct val="100000"/>
              </a:lnSpc>
            </a:pPr>
            <a:r>
              <a:rPr sz="1200" b="1" dirty="0">
                <a:solidFill>
                  <a:srgbClr val="111111"/>
                </a:solidFill>
                <a:latin typeface="Helvetica Neue"/>
                <a:cs typeface="Helvetica Neue"/>
              </a:rPr>
              <a:t>Command 5: </a:t>
            </a:r>
            <a:r>
              <a:rPr sz="1200" dirty="0">
                <a:solidFill>
                  <a:srgbClr val="111111"/>
                </a:solidFill>
                <a:latin typeface="Helvetica Neue"/>
                <a:cs typeface="Helvetica Neue"/>
              </a:rPr>
              <a:t>Run the following command to push this image to your newly </a:t>
            </a:r>
            <a:r>
              <a:rPr sz="1200" spc="-5" dirty="0">
                <a:solidFill>
                  <a:srgbClr val="111111"/>
                </a:solidFill>
                <a:latin typeface="Helvetica Neue"/>
                <a:cs typeface="Helvetica Neue"/>
              </a:rPr>
              <a:t>created </a:t>
            </a:r>
            <a:r>
              <a:rPr sz="1200" spc="-10" dirty="0">
                <a:solidFill>
                  <a:srgbClr val="111111"/>
                </a:solidFill>
                <a:latin typeface="Helvetica Neue"/>
                <a:cs typeface="Helvetica Neue"/>
              </a:rPr>
              <a:t>AWS</a:t>
            </a:r>
            <a:r>
              <a:rPr sz="1200" spc="-55" dirty="0">
                <a:solidFill>
                  <a:srgbClr val="111111"/>
                </a:solidFill>
                <a:latin typeface="Helvetica Neue"/>
                <a:cs typeface="Helvetica Neue"/>
              </a:rPr>
              <a:t> </a:t>
            </a:r>
            <a:r>
              <a:rPr sz="1200" spc="-5" dirty="0">
                <a:solidFill>
                  <a:srgbClr val="111111"/>
                </a:solidFill>
                <a:latin typeface="Helvetica Neue"/>
                <a:cs typeface="Helvetica Neue"/>
              </a:rPr>
              <a:t>repository:</a:t>
            </a:r>
            <a:endParaRPr sz="1200">
              <a:latin typeface="Helvetica Neue"/>
              <a:cs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8300" y="444500"/>
            <a:ext cx="799465"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797979"/>
                </a:solidFill>
                <a:latin typeface="Helvetica"/>
                <a:cs typeface="Helvetica"/>
              </a:rPr>
              <a:t>2-aws-containers</a:t>
            </a:r>
            <a:endParaRPr sz="800">
              <a:latin typeface="Helvetica"/>
              <a:cs typeface="Helvetica"/>
            </a:endParaRPr>
          </a:p>
        </p:txBody>
      </p:sp>
      <p:sp>
        <p:nvSpPr>
          <p:cNvPr id="3" name="object 3"/>
          <p:cNvSpPr txBox="1"/>
          <p:nvPr/>
        </p:nvSpPr>
        <p:spPr>
          <a:xfrm>
            <a:off x="380999" y="762000"/>
            <a:ext cx="7010400" cy="230832"/>
          </a:xfrm>
          <a:prstGeom prst="rect">
            <a:avLst/>
          </a:prstGeom>
          <a:solidFill>
            <a:srgbClr val="282B2E"/>
          </a:solidFill>
        </p:spPr>
        <p:txBody>
          <a:bodyPr vert="horz" wrap="square" lIns="0" tIns="76200" rIns="0" bIns="0" rtlCol="0">
            <a:spAutoFit/>
          </a:bodyPr>
          <a:lstStyle/>
          <a:p>
            <a:pPr marL="67310">
              <a:lnSpc>
                <a:spcPct val="100000"/>
              </a:lnSpc>
              <a:spcBef>
                <a:spcPts val="600"/>
              </a:spcBef>
            </a:pPr>
            <a:r>
              <a:rPr sz="1000" spc="10" dirty="0">
                <a:solidFill>
                  <a:srgbClr val="E0E2E4"/>
                </a:solidFill>
                <a:latin typeface="Courier"/>
                <a:cs typeface="Courier"/>
              </a:rPr>
              <a:t>docker </a:t>
            </a:r>
            <a:r>
              <a:rPr sz="1000" spc="15" dirty="0">
                <a:solidFill>
                  <a:srgbClr val="E0E2E4"/>
                </a:solidFill>
                <a:latin typeface="Courier"/>
                <a:cs typeface="Courier"/>
              </a:rPr>
              <a:t>push</a:t>
            </a:r>
            <a:r>
              <a:rPr sz="1000" spc="190" dirty="0">
                <a:solidFill>
                  <a:srgbClr val="E0E2E4"/>
                </a:solidFill>
                <a:latin typeface="Courier"/>
                <a:cs typeface="Courier"/>
              </a:rPr>
              <a:t> </a:t>
            </a:r>
            <a:r>
              <a:rPr sz="1000" spc="15" dirty="0" smtClean="0">
                <a:solidFill>
                  <a:srgbClr val="FFCD22"/>
                </a:solidFill>
                <a:latin typeface="Courier"/>
                <a:cs typeface="Courier"/>
              </a:rPr>
              <a:t>161599702702</a:t>
            </a:r>
            <a:r>
              <a:rPr sz="1000" spc="15" dirty="0" smtClean="0">
                <a:solidFill>
                  <a:srgbClr val="A082BD"/>
                </a:solidFill>
                <a:latin typeface="Courier"/>
                <a:cs typeface="Courier"/>
              </a:rPr>
              <a:t>.dkr.ecr.us-west-2.amazonaws.com</a:t>
            </a:r>
            <a:r>
              <a:rPr sz="1000" spc="15" dirty="0" smtClean="0">
                <a:solidFill>
                  <a:srgbClr val="E0E2E4"/>
                </a:solidFill>
                <a:latin typeface="Courier"/>
                <a:cs typeface="Courier"/>
              </a:rPr>
              <a:t>/</a:t>
            </a:r>
            <a:r>
              <a:rPr lang="en-US" sz="1000" spc="15" dirty="0" smtClean="0">
                <a:solidFill>
                  <a:srgbClr val="E0E2E4"/>
                </a:solidFill>
                <a:latin typeface="Courier"/>
                <a:cs typeface="Courier"/>
              </a:rPr>
              <a:t>my-container</a:t>
            </a:r>
            <a:r>
              <a:rPr sz="1000" spc="15" dirty="0" smtClean="0">
                <a:solidFill>
                  <a:srgbClr val="E0E2E4"/>
                </a:solidFill>
                <a:latin typeface="Courier"/>
                <a:cs typeface="Courier"/>
              </a:rPr>
              <a:t>-repo:latest</a:t>
            </a:r>
            <a:endParaRPr sz="1000" dirty="0">
              <a:latin typeface="Courier"/>
              <a:cs typeface="Courier"/>
            </a:endParaRPr>
          </a:p>
        </p:txBody>
      </p:sp>
      <p:sp>
        <p:nvSpPr>
          <p:cNvPr id="4" name="object 4"/>
          <p:cNvSpPr txBox="1"/>
          <p:nvPr/>
        </p:nvSpPr>
        <p:spPr>
          <a:xfrm>
            <a:off x="368299" y="1267460"/>
            <a:ext cx="151892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111111"/>
                </a:solidFill>
                <a:latin typeface="Helvetica Neue"/>
                <a:cs typeface="Helvetica Neue"/>
              </a:rPr>
              <a:t>Push output</a:t>
            </a:r>
            <a:r>
              <a:rPr sz="1200" spc="-100" dirty="0">
                <a:solidFill>
                  <a:srgbClr val="111111"/>
                </a:solidFill>
                <a:latin typeface="Helvetica Neue"/>
                <a:cs typeface="Helvetica Neue"/>
              </a:rPr>
              <a:t> </a:t>
            </a:r>
            <a:r>
              <a:rPr sz="1200" dirty="0">
                <a:solidFill>
                  <a:srgbClr val="111111"/>
                </a:solidFill>
                <a:latin typeface="Helvetica Neue"/>
                <a:cs typeface="Helvetica Neue"/>
              </a:rPr>
              <a:t>example:</a:t>
            </a:r>
            <a:endParaRPr sz="1200">
              <a:latin typeface="Helvetica Neue"/>
              <a:cs typeface="Helvetica Neue"/>
            </a:endParaRPr>
          </a:p>
        </p:txBody>
      </p:sp>
      <p:sp>
        <p:nvSpPr>
          <p:cNvPr id="5" name="object 5"/>
          <p:cNvSpPr txBox="1"/>
          <p:nvPr/>
        </p:nvSpPr>
        <p:spPr>
          <a:xfrm>
            <a:off x="380999" y="1686560"/>
            <a:ext cx="7010400" cy="2394757"/>
          </a:xfrm>
          <a:prstGeom prst="rect">
            <a:avLst/>
          </a:prstGeom>
          <a:solidFill>
            <a:srgbClr val="282B2E"/>
          </a:solidFill>
        </p:spPr>
        <p:txBody>
          <a:bodyPr vert="horz" wrap="square" lIns="0" tIns="52069" rIns="0" bIns="0" rtlCol="0">
            <a:spAutoFit/>
          </a:bodyPr>
          <a:lstStyle/>
          <a:p>
            <a:pPr marL="67310" marR="118110">
              <a:lnSpc>
                <a:spcPct val="115799"/>
              </a:lnSpc>
              <a:spcBef>
                <a:spcPts val="409"/>
              </a:spcBef>
            </a:pPr>
            <a:r>
              <a:rPr sz="1000" spc="15" dirty="0">
                <a:solidFill>
                  <a:srgbClr val="E0E2E4"/>
                </a:solidFill>
                <a:latin typeface="Courier"/>
                <a:cs typeface="Courier"/>
              </a:rPr>
              <a:t>The push </a:t>
            </a:r>
            <a:r>
              <a:rPr sz="1000" spc="10" dirty="0">
                <a:solidFill>
                  <a:srgbClr val="E0E2E4"/>
                </a:solidFill>
                <a:latin typeface="Courier"/>
                <a:cs typeface="Courier"/>
              </a:rPr>
              <a:t>refers </a:t>
            </a:r>
            <a:r>
              <a:rPr sz="1000" spc="15" dirty="0">
                <a:solidFill>
                  <a:srgbClr val="E0E2E4"/>
                </a:solidFill>
                <a:latin typeface="Courier"/>
                <a:cs typeface="Courier"/>
              </a:rPr>
              <a:t>to a </a:t>
            </a:r>
            <a:r>
              <a:rPr sz="1000" spc="10" dirty="0">
                <a:solidFill>
                  <a:srgbClr val="E0E2E4"/>
                </a:solidFill>
                <a:latin typeface="Courier"/>
                <a:cs typeface="Courier"/>
              </a:rPr>
              <a:t>repository </a:t>
            </a:r>
            <a:r>
              <a:rPr sz="1000" spc="15" dirty="0">
                <a:solidFill>
                  <a:srgbClr val="E0E2E4"/>
                </a:solidFill>
                <a:latin typeface="Courier"/>
                <a:cs typeface="Courier"/>
              </a:rPr>
              <a:t>[</a:t>
            </a:r>
            <a:r>
              <a:rPr sz="1000" spc="15" dirty="0" smtClean="0">
                <a:solidFill>
                  <a:srgbClr val="FFCD22"/>
                </a:solidFill>
                <a:latin typeface="Courier"/>
                <a:cs typeface="Courier"/>
              </a:rPr>
              <a:t>161599702702.</a:t>
            </a:r>
            <a:r>
              <a:rPr sz="1000" spc="15" dirty="0" smtClean="0">
                <a:solidFill>
                  <a:srgbClr val="E0E2E4"/>
                </a:solidFill>
                <a:latin typeface="Courier"/>
                <a:cs typeface="Courier"/>
              </a:rPr>
              <a:t>dkr.ecr.us-west</a:t>
            </a:r>
            <a:r>
              <a:rPr sz="1000" spc="15" dirty="0" smtClean="0">
                <a:solidFill>
                  <a:srgbClr val="FFCD22"/>
                </a:solidFill>
                <a:latin typeface="Courier"/>
                <a:cs typeface="Courier"/>
              </a:rPr>
              <a:t>-2.</a:t>
            </a:r>
            <a:r>
              <a:rPr sz="1000" spc="15" dirty="0" smtClean="0">
                <a:solidFill>
                  <a:srgbClr val="E0E2E4"/>
                </a:solidFill>
                <a:latin typeface="Courier"/>
                <a:cs typeface="Courier"/>
              </a:rPr>
              <a:t>amazonaws.com/</a:t>
            </a:r>
            <a:r>
              <a:rPr lang="en-US" sz="1000" spc="15" dirty="0" smtClean="0">
                <a:solidFill>
                  <a:srgbClr val="E0E2E4"/>
                </a:solidFill>
                <a:latin typeface="Courier"/>
                <a:cs typeface="Courier"/>
              </a:rPr>
              <a:t>my-container</a:t>
            </a:r>
            <a:r>
              <a:rPr sz="1000" spc="-10" dirty="0" smtClean="0">
                <a:solidFill>
                  <a:srgbClr val="E0E2E4"/>
                </a:solidFill>
                <a:latin typeface="Courier"/>
                <a:cs typeface="Courier"/>
              </a:rPr>
              <a:t>-repo</a:t>
            </a:r>
            <a:r>
              <a:rPr sz="1000" spc="-10" dirty="0">
                <a:solidFill>
                  <a:srgbClr val="E0E2E4"/>
                </a:solidFill>
                <a:latin typeface="Courier"/>
                <a:cs typeface="Courier"/>
              </a:rPr>
              <a:t>]</a:t>
            </a:r>
            <a:endParaRPr sz="1000" dirty="0">
              <a:latin typeface="Courier"/>
              <a:cs typeface="Courier"/>
            </a:endParaRPr>
          </a:p>
          <a:p>
            <a:pPr marL="67310" marR="5349875" algn="just">
              <a:lnSpc>
                <a:spcPct val="117800"/>
              </a:lnSpc>
              <a:spcBef>
                <a:spcPts val="15"/>
              </a:spcBef>
            </a:pPr>
            <a:r>
              <a:rPr sz="1000" spc="15" dirty="0">
                <a:solidFill>
                  <a:srgbClr val="FFCD22"/>
                </a:solidFill>
                <a:latin typeface="Courier"/>
                <a:cs typeface="Courier"/>
              </a:rPr>
              <a:t>9e5134</a:t>
            </a:r>
            <a:r>
              <a:rPr sz="1000" spc="15" dirty="0">
                <a:solidFill>
                  <a:srgbClr val="EC7600"/>
                </a:solidFill>
                <a:latin typeface="Courier"/>
                <a:cs typeface="Courier"/>
              </a:rPr>
              <a:t>c1ad7a:</a:t>
            </a:r>
            <a:r>
              <a:rPr sz="1000" spc="-10" dirty="0">
                <a:solidFill>
                  <a:srgbClr val="EC7600"/>
                </a:solidFill>
                <a:latin typeface="Courier"/>
                <a:cs typeface="Courier"/>
              </a:rPr>
              <a:t> </a:t>
            </a:r>
            <a:r>
              <a:rPr sz="1000" spc="15" dirty="0">
                <a:solidFill>
                  <a:srgbClr val="E0E2E4"/>
                </a:solidFill>
                <a:latin typeface="Courier"/>
                <a:cs typeface="Courier"/>
              </a:rPr>
              <a:t>Pushed  </a:t>
            </a:r>
            <a:r>
              <a:rPr sz="1000" spc="15" dirty="0">
                <a:solidFill>
                  <a:srgbClr val="EC7600"/>
                </a:solidFill>
                <a:latin typeface="Courier"/>
                <a:cs typeface="Courier"/>
              </a:rPr>
              <a:t>e949bf24b1c4:</a:t>
            </a:r>
            <a:r>
              <a:rPr sz="1000" spc="-5" dirty="0">
                <a:solidFill>
                  <a:srgbClr val="EC7600"/>
                </a:solidFill>
                <a:latin typeface="Courier"/>
                <a:cs typeface="Courier"/>
              </a:rPr>
              <a:t> </a:t>
            </a:r>
            <a:r>
              <a:rPr sz="1000" spc="15" dirty="0">
                <a:solidFill>
                  <a:srgbClr val="E0E2E4"/>
                </a:solidFill>
                <a:latin typeface="Courier"/>
                <a:cs typeface="Courier"/>
              </a:rPr>
              <a:t>Pushed  </a:t>
            </a:r>
            <a:r>
              <a:rPr sz="1000" spc="-10" dirty="0">
                <a:solidFill>
                  <a:srgbClr val="FFCD22"/>
                </a:solidFill>
                <a:latin typeface="Courier"/>
                <a:cs typeface="Courier"/>
              </a:rPr>
              <a:t>2</a:t>
            </a:r>
            <a:r>
              <a:rPr sz="1000" spc="-10" dirty="0">
                <a:solidFill>
                  <a:srgbClr val="EC7600"/>
                </a:solidFill>
                <a:latin typeface="Courier"/>
                <a:cs typeface="Courier"/>
              </a:rPr>
              <a:t>b5c968a7072: </a:t>
            </a:r>
            <a:r>
              <a:rPr sz="1000" spc="-10" dirty="0">
                <a:solidFill>
                  <a:srgbClr val="E0E2E4"/>
                </a:solidFill>
                <a:latin typeface="Courier"/>
                <a:cs typeface="Courier"/>
              </a:rPr>
              <a:t>Pushed  </a:t>
            </a:r>
            <a:r>
              <a:rPr sz="1000" spc="15" dirty="0">
                <a:solidFill>
                  <a:srgbClr val="FFCD22"/>
                </a:solidFill>
                <a:latin typeface="Courier"/>
                <a:cs typeface="Courier"/>
              </a:rPr>
              <a:t>858e5</a:t>
            </a:r>
            <a:r>
              <a:rPr sz="1000" spc="15" dirty="0">
                <a:solidFill>
                  <a:srgbClr val="EC7600"/>
                </a:solidFill>
                <a:latin typeface="Courier"/>
                <a:cs typeface="Courier"/>
              </a:rPr>
              <a:t>e857851:</a:t>
            </a:r>
            <a:r>
              <a:rPr sz="1000" spc="-5" dirty="0">
                <a:solidFill>
                  <a:srgbClr val="EC7600"/>
                </a:solidFill>
                <a:latin typeface="Courier"/>
                <a:cs typeface="Courier"/>
              </a:rPr>
              <a:t> </a:t>
            </a:r>
            <a:r>
              <a:rPr sz="1000" spc="15" dirty="0">
                <a:solidFill>
                  <a:srgbClr val="E0E2E4"/>
                </a:solidFill>
                <a:latin typeface="Courier"/>
                <a:cs typeface="Courier"/>
              </a:rPr>
              <a:t>Pushed  </a:t>
            </a:r>
            <a:r>
              <a:rPr sz="1000" spc="-10" dirty="0">
                <a:solidFill>
                  <a:srgbClr val="FFCD22"/>
                </a:solidFill>
                <a:latin typeface="Courier"/>
                <a:cs typeface="Courier"/>
              </a:rPr>
              <a:t>10e038</a:t>
            </a:r>
            <a:r>
              <a:rPr sz="1000" spc="-10" dirty="0">
                <a:solidFill>
                  <a:srgbClr val="EC7600"/>
                </a:solidFill>
                <a:latin typeface="Courier"/>
                <a:cs typeface="Courier"/>
              </a:rPr>
              <a:t>bbd0ad: </a:t>
            </a:r>
            <a:r>
              <a:rPr sz="1000" spc="-10" dirty="0">
                <a:solidFill>
                  <a:srgbClr val="E0E2E4"/>
                </a:solidFill>
                <a:latin typeface="Courier"/>
                <a:cs typeface="Courier"/>
              </a:rPr>
              <a:t>Pushed  </a:t>
            </a:r>
            <a:r>
              <a:rPr sz="1000" spc="15" dirty="0">
                <a:solidFill>
                  <a:srgbClr val="EC7600"/>
                </a:solidFill>
                <a:latin typeface="Courier"/>
                <a:cs typeface="Courier"/>
              </a:rPr>
              <a:t>ad2f0f4f7c5a:</a:t>
            </a:r>
            <a:r>
              <a:rPr sz="1000" spc="-5" dirty="0">
                <a:solidFill>
                  <a:srgbClr val="EC7600"/>
                </a:solidFill>
                <a:latin typeface="Courier"/>
                <a:cs typeface="Courier"/>
              </a:rPr>
              <a:t> </a:t>
            </a:r>
            <a:r>
              <a:rPr sz="1000" spc="15" dirty="0">
                <a:solidFill>
                  <a:srgbClr val="E0E2E4"/>
                </a:solidFill>
                <a:latin typeface="Courier"/>
                <a:cs typeface="Courier"/>
              </a:rPr>
              <a:t>Pushed  </a:t>
            </a:r>
            <a:r>
              <a:rPr sz="1000" spc="15" dirty="0">
                <a:solidFill>
                  <a:srgbClr val="EC7600"/>
                </a:solidFill>
                <a:latin typeface="Courier"/>
                <a:cs typeface="Courier"/>
              </a:rPr>
              <a:t>ec6eb0ab894f:</a:t>
            </a:r>
            <a:r>
              <a:rPr sz="1000" spc="-5" dirty="0">
                <a:solidFill>
                  <a:srgbClr val="EC7600"/>
                </a:solidFill>
                <a:latin typeface="Courier"/>
                <a:cs typeface="Courier"/>
              </a:rPr>
              <a:t> </a:t>
            </a:r>
            <a:r>
              <a:rPr sz="1000" spc="15" dirty="0">
                <a:solidFill>
                  <a:srgbClr val="E0E2E4"/>
                </a:solidFill>
                <a:latin typeface="Courier"/>
                <a:cs typeface="Courier"/>
              </a:rPr>
              <a:t>Pushed  </a:t>
            </a:r>
            <a:r>
              <a:rPr sz="1000" spc="-10" dirty="0">
                <a:solidFill>
                  <a:srgbClr val="EC7600"/>
                </a:solidFill>
                <a:latin typeface="Courier"/>
                <a:cs typeface="Courier"/>
              </a:rPr>
              <a:t>e0380bb6c0bb: </a:t>
            </a:r>
            <a:r>
              <a:rPr sz="1000" spc="-10" dirty="0">
                <a:solidFill>
                  <a:srgbClr val="E0E2E4"/>
                </a:solidFill>
                <a:latin typeface="Courier"/>
                <a:cs typeface="Courier"/>
              </a:rPr>
              <a:t>Pushed  </a:t>
            </a:r>
            <a:r>
              <a:rPr sz="1000" spc="15" dirty="0">
                <a:solidFill>
                  <a:srgbClr val="FFCD22"/>
                </a:solidFill>
                <a:latin typeface="Courier"/>
                <a:cs typeface="Courier"/>
              </a:rPr>
              <a:t>9</a:t>
            </a:r>
            <a:r>
              <a:rPr sz="1000" spc="15" dirty="0">
                <a:solidFill>
                  <a:srgbClr val="EC7600"/>
                </a:solidFill>
                <a:latin typeface="Courier"/>
                <a:cs typeface="Courier"/>
              </a:rPr>
              <a:t>f8566ee5135:</a:t>
            </a:r>
            <a:r>
              <a:rPr sz="1000" spc="-5" dirty="0">
                <a:solidFill>
                  <a:srgbClr val="EC7600"/>
                </a:solidFill>
                <a:latin typeface="Courier"/>
                <a:cs typeface="Courier"/>
              </a:rPr>
              <a:t> </a:t>
            </a:r>
            <a:r>
              <a:rPr sz="1000" spc="15" dirty="0">
                <a:solidFill>
                  <a:srgbClr val="E0E2E4"/>
                </a:solidFill>
                <a:latin typeface="Courier"/>
                <a:cs typeface="Courier"/>
              </a:rPr>
              <a:t>Pushed</a:t>
            </a:r>
            <a:endParaRPr sz="1000" dirty="0">
              <a:latin typeface="Courier"/>
              <a:cs typeface="Courier"/>
            </a:endParaRPr>
          </a:p>
          <a:p>
            <a:pPr marL="67310" marR="118110">
              <a:lnSpc>
                <a:spcPct val="114300"/>
              </a:lnSpc>
              <a:spcBef>
                <a:spcPts val="5"/>
              </a:spcBef>
            </a:pPr>
            <a:r>
              <a:rPr sz="1000" spc="-10" dirty="0">
                <a:solidFill>
                  <a:srgbClr val="EC7600"/>
                </a:solidFill>
                <a:latin typeface="Courier"/>
                <a:cs typeface="Courier"/>
              </a:rPr>
              <a:t>latest: digest: sha256:</a:t>
            </a:r>
            <a:r>
              <a:rPr sz="1000" spc="-10" dirty="0">
                <a:solidFill>
                  <a:srgbClr val="FFCD22"/>
                </a:solidFill>
                <a:latin typeface="Courier"/>
                <a:cs typeface="Courier"/>
              </a:rPr>
              <a:t>6</a:t>
            </a:r>
            <a:r>
              <a:rPr sz="1000" spc="-10" dirty="0">
                <a:solidFill>
                  <a:srgbClr val="E0E2E4"/>
                </a:solidFill>
                <a:latin typeface="Courier"/>
                <a:cs typeface="Courier"/>
              </a:rPr>
              <a:t>d1cd529ced84a6cff1eb5f6cffaed375717022b998e70b0d33c86db26a04c7  4 </a:t>
            </a:r>
            <a:r>
              <a:rPr sz="1000" spc="-10" dirty="0">
                <a:solidFill>
                  <a:srgbClr val="EC7600"/>
                </a:solidFill>
                <a:latin typeface="Courier"/>
                <a:cs typeface="Courier"/>
              </a:rPr>
              <a:t>size: </a:t>
            </a:r>
            <a:r>
              <a:rPr sz="1000" spc="-10" dirty="0">
                <a:solidFill>
                  <a:srgbClr val="FFCD22"/>
                </a:solidFill>
                <a:latin typeface="Courier"/>
                <a:cs typeface="Courier"/>
              </a:rPr>
              <a:t>2201</a:t>
            </a:r>
            <a:endParaRPr sz="1000" dirty="0">
              <a:latin typeface="Courier"/>
              <a:cs typeface="Courier"/>
            </a:endParaRPr>
          </a:p>
        </p:txBody>
      </p:sp>
      <p:sp>
        <p:nvSpPr>
          <p:cNvPr id="6" name="object 6"/>
          <p:cNvSpPr/>
          <p:nvPr/>
        </p:nvSpPr>
        <p:spPr>
          <a:xfrm>
            <a:off x="2362200" y="4396741"/>
            <a:ext cx="190500" cy="19050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8299" y="4376420"/>
            <a:ext cx="6696075" cy="405304"/>
          </a:xfrm>
          <a:prstGeom prst="rect">
            <a:avLst/>
          </a:prstGeom>
        </p:spPr>
        <p:txBody>
          <a:bodyPr vert="horz" wrap="square" lIns="0" tIns="12700" rIns="0" bIns="0" rtlCol="0">
            <a:spAutoFit/>
          </a:bodyPr>
          <a:lstStyle/>
          <a:p>
            <a:pPr marL="12700" marR="5080">
              <a:lnSpc>
                <a:spcPct val="111100"/>
              </a:lnSpc>
              <a:spcBef>
                <a:spcPts val="100"/>
              </a:spcBef>
            </a:pPr>
            <a:r>
              <a:rPr sz="1200" dirty="0">
                <a:solidFill>
                  <a:srgbClr val="111111"/>
                </a:solidFill>
                <a:latin typeface="Helvetica Neue"/>
                <a:cs typeface="Helvetica Neue"/>
              </a:rPr>
              <a:t>Remember digest (last hash) </a:t>
            </a:r>
            <a:r>
              <a:rPr sz="1200" spc="765" dirty="0">
                <a:solidFill>
                  <a:srgbClr val="111111"/>
                </a:solidFill>
                <a:latin typeface="Arial Unicode MS"/>
                <a:cs typeface="Arial Unicode MS"/>
              </a:rPr>
              <a:t>"</a:t>
            </a:r>
            <a:r>
              <a:rPr sz="1200" spc="340" dirty="0">
                <a:solidFill>
                  <a:srgbClr val="111111"/>
                </a:solidFill>
                <a:latin typeface="Arial Unicode MS"/>
                <a:cs typeface="Arial Unicode MS"/>
              </a:rPr>
              <a:t> </a:t>
            </a:r>
            <a:r>
              <a:rPr sz="1200" spc="-5" dirty="0">
                <a:solidFill>
                  <a:srgbClr val="111111"/>
                </a:solidFill>
                <a:latin typeface="Helvetica Neue"/>
                <a:cs typeface="Helvetica Neue"/>
              </a:rPr>
              <a:t>Compare </a:t>
            </a:r>
            <a:r>
              <a:rPr sz="1200" dirty="0">
                <a:solidFill>
                  <a:srgbClr val="111111"/>
                </a:solidFill>
                <a:latin typeface="Helvetica Neue"/>
                <a:cs typeface="Helvetica Neue"/>
              </a:rPr>
              <a:t>digest with one in the </a:t>
            </a:r>
            <a:r>
              <a:rPr sz="1200" spc="-5" dirty="0">
                <a:solidFill>
                  <a:srgbClr val="111111"/>
                </a:solidFill>
                <a:latin typeface="Helvetica Neue"/>
                <a:cs typeface="Helvetica Neue"/>
              </a:rPr>
              <a:t>repository </a:t>
            </a:r>
            <a:r>
              <a:rPr sz="1200" dirty="0">
                <a:solidFill>
                  <a:srgbClr val="111111"/>
                </a:solidFill>
                <a:latin typeface="Helvetica Neue"/>
                <a:cs typeface="Helvetica Neue"/>
              </a:rPr>
              <a:t>when you look up your  image in the web console in EC2 -&gt; ECS -&gt; Repositories -&gt;</a:t>
            </a:r>
            <a:r>
              <a:rPr sz="1200" spc="-50" dirty="0">
                <a:solidFill>
                  <a:srgbClr val="111111"/>
                </a:solidFill>
                <a:latin typeface="Helvetica Neue"/>
                <a:cs typeface="Helvetica Neue"/>
              </a:rPr>
              <a:t> </a:t>
            </a:r>
            <a:r>
              <a:rPr lang="en-US" sz="1200" spc="-50" dirty="0" smtClean="0">
                <a:solidFill>
                  <a:srgbClr val="111111"/>
                </a:solidFill>
                <a:latin typeface="Helvetica Neue"/>
                <a:cs typeface="Helvetica Neue"/>
              </a:rPr>
              <a:t>my-container</a:t>
            </a:r>
            <a:r>
              <a:rPr sz="1200" spc="-5" dirty="0" smtClean="0">
                <a:solidFill>
                  <a:srgbClr val="111111"/>
                </a:solidFill>
                <a:latin typeface="Helvetica Neue"/>
                <a:cs typeface="Helvetica Neue"/>
              </a:rPr>
              <a:t>-repo</a:t>
            </a:r>
            <a:r>
              <a:rPr sz="1200" spc="-5" dirty="0">
                <a:solidFill>
                  <a:srgbClr val="111111"/>
                </a:solidFill>
                <a:latin typeface="Helvetica Neue"/>
                <a:cs typeface="Helvetica Neue"/>
              </a:rPr>
              <a:t>:</a:t>
            </a:r>
            <a:endParaRPr sz="1200" dirty="0">
              <a:latin typeface="Helvetica Neue"/>
              <a:cs typeface="Helvetica Neue"/>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81280">
              <a:lnSpc>
                <a:spcPts val="875"/>
              </a:lnSpc>
            </a:pPr>
            <a:fld id="{81D60167-4931-47E6-BA6A-407CBD079E47}" type="slidenum">
              <a:rPr dirty="0"/>
              <a:t>9</a:t>
            </a:fld>
            <a:r>
              <a:rPr dirty="0"/>
              <a:t> </a:t>
            </a:r>
            <a:r>
              <a:rPr spc="-5" dirty="0"/>
              <a:t>of</a:t>
            </a:r>
            <a:r>
              <a:rPr spc="-95" dirty="0"/>
              <a:t> </a:t>
            </a:r>
            <a:r>
              <a:rPr dirty="0"/>
              <a:t>28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TotalTime>
  <Words>1512</Words>
  <Application>Microsoft Macintosh PowerPoint</Application>
  <PresentationFormat>Custom</PresentationFormat>
  <Paragraphs>187</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Abadi MT Condensed Extra Bold</vt:lpstr>
      <vt:lpstr>Apple Braille</vt:lpstr>
      <vt:lpstr>Arial Unicode MS</vt:lpstr>
      <vt:lpstr>Calibri</vt:lpstr>
      <vt:lpstr>Courier</vt:lpstr>
      <vt:lpstr>Helvetica</vt:lpstr>
      <vt:lpstr>Helvetica Neue</vt:lpstr>
      <vt:lpstr>Times New Roman</vt:lpstr>
      <vt:lpstr>Arial</vt:lpstr>
      <vt:lpstr>Office Theme</vt:lpstr>
      <vt:lpstr>PowerPoint Presentation</vt:lpstr>
      <vt:lpstr>Task</vt:lpstr>
      <vt:lpstr>Walk-through</vt:lpstr>
      <vt:lpstr>1. Create registry (ECR)</vt:lpstr>
      <vt:lpstr>PowerPoint Presentation</vt:lpstr>
      <vt:lpstr>PowerPoint Presentation</vt:lpstr>
      <vt:lpstr>PowerPoint Presentation</vt:lpstr>
      <vt:lpstr>PowerPoint Presentation</vt:lpstr>
      <vt:lpstr>PowerPoint Presentation</vt:lpstr>
      <vt:lpstr>PowerPoint Presentation</vt:lpstr>
      <vt:lpstr>2. Create new Task Definition</vt:lpstr>
      <vt:lpstr>PowerPoint Presentation</vt:lpstr>
      <vt:lpstr>First container—App</vt:lpstr>
      <vt:lpstr>PowerPoint Presentation</vt:lpstr>
      <vt:lpstr>PowerPoint Presentation</vt:lpstr>
      <vt:lpstr>Second container—Database</vt:lpstr>
      <vt:lpstr>PowerPoint Presentation</vt:lpstr>
      <vt:lpstr>PowerPoint Presentation</vt:lpstr>
      <vt:lpstr>3. Create Cluster</vt:lpstr>
      <vt:lpstr>PowerPoint Presentation</vt:lpstr>
      <vt:lpstr>PowerPoint Presentation</vt:lpstr>
      <vt:lpstr>PowerPoint Presentation</vt:lpstr>
      <vt:lpstr>PowerPoint Presentation</vt:lpstr>
      <vt:lpstr>4. Create Service and Verify</vt:lpstr>
      <vt:lpstr>PowerPoint Presentation</vt:lpstr>
      <vt:lpstr>PowerPoint Presentation</vt:lpstr>
      <vt:lpstr>Terminate Service and Cluster/Instances</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Robin Beck</cp:lastModifiedBy>
  <cp:revision>4</cp:revision>
  <dcterms:created xsi:type="dcterms:W3CDTF">2017-07-04T23:10:17Z</dcterms:created>
  <dcterms:modified xsi:type="dcterms:W3CDTF">2017-07-04T23:21:23Z</dcterms:modified>
</cp:coreProperties>
</file>